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6" r:id="rId2"/>
    <p:sldId id="266" r:id="rId3"/>
    <p:sldId id="261" r:id="rId4"/>
    <p:sldId id="263" r:id="rId5"/>
    <p:sldId id="510" r:id="rId6"/>
    <p:sldId id="512" r:id="rId7"/>
    <p:sldId id="513" r:id="rId8"/>
    <p:sldId id="514" r:id="rId9"/>
    <p:sldId id="387" r:id="rId10"/>
    <p:sldId id="392" r:id="rId11"/>
    <p:sldId id="388" r:id="rId12"/>
    <p:sldId id="390" r:id="rId13"/>
    <p:sldId id="393" r:id="rId14"/>
    <p:sldId id="413" r:id="rId15"/>
    <p:sldId id="414" r:id="rId16"/>
    <p:sldId id="394" r:id="rId17"/>
    <p:sldId id="409" r:id="rId18"/>
    <p:sldId id="411" r:id="rId19"/>
    <p:sldId id="410" r:id="rId20"/>
    <p:sldId id="509" r:id="rId21"/>
    <p:sldId id="424" r:id="rId22"/>
    <p:sldId id="425" r:id="rId23"/>
    <p:sldId id="426" r:id="rId24"/>
    <p:sldId id="396" r:id="rId25"/>
    <p:sldId id="397" r:id="rId26"/>
    <p:sldId id="398" r:id="rId27"/>
    <p:sldId id="427" r:id="rId28"/>
    <p:sldId id="428" r:id="rId29"/>
    <p:sldId id="515" r:id="rId30"/>
    <p:sldId id="400" r:id="rId31"/>
    <p:sldId id="435" r:id="rId32"/>
    <p:sldId id="436" r:id="rId33"/>
    <p:sldId id="438" r:id="rId34"/>
    <p:sldId id="439" r:id="rId35"/>
    <p:sldId id="440" r:id="rId36"/>
    <p:sldId id="445" r:id="rId37"/>
    <p:sldId id="446" r:id="rId38"/>
    <p:sldId id="327" r:id="rId39"/>
    <p:sldId id="364" r:id="rId40"/>
    <p:sldId id="495" r:id="rId41"/>
    <p:sldId id="496" r:id="rId42"/>
    <p:sldId id="311" r:id="rId43"/>
    <p:sldId id="298" r:id="rId44"/>
  </p:sldIdLst>
  <p:sldSz cx="9144000" cy="6858000" type="screen4x3"/>
  <p:notesSz cx="6797675" cy="9856788"/>
  <p:defaultTextStyle>
    <a:defPPr>
      <a:defRPr lang="fr-CH"/>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a:srgbClr val="F375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9" autoAdjust="0"/>
    <p:restoredTop sz="92007" autoAdjust="0"/>
  </p:normalViewPr>
  <p:slideViewPr>
    <p:cSldViewPr snapToGrid="0">
      <p:cViewPr varScale="1">
        <p:scale>
          <a:sx n="80" d="100"/>
          <a:sy n="80" d="100"/>
        </p:scale>
        <p:origin x="-1458" y="-96"/>
      </p:cViewPr>
      <p:guideLst>
        <p:guide orient="horz" pos="1080"/>
        <p:guide pos="40"/>
      </p:guideLst>
    </p:cSldViewPr>
  </p:slideViewPr>
  <p:outlineViewPr>
    <p:cViewPr>
      <p:scale>
        <a:sx n="33" d="100"/>
        <a:sy n="33" d="100"/>
      </p:scale>
      <p:origin x="0" y="0"/>
    </p:cViewPr>
  </p:outlineViewPr>
  <p:notesTextViewPr>
    <p:cViewPr>
      <p:scale>
        <a:sx n="1" d="1"/>
        <a:sy n="1" d="1"/>
      </p:scale>
      <p:origin x="0" y="0"/>
    </p:cViewPr>
  </p:notesTextViewPr>
  <p:sorterViewPr>
    <p:cViewPr>
      <p:scale>
        <a:sx n="85" d="100"/>
        <a:sy n="85" d="100"/>
      </p:scale>
      <p:origin x="0" y="3816"/>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1"/>
            <a:ext cx="2945659" cy="492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fr-CH"/>
          </a:p>
        </p:txBody>
      </p:sp>
      <p:sp>
        <p:nvSpPr>
          <p:cNvPr id="3075" name="Rectangle 3"/>
          <p:cNvSpPr>
            <a:spLocks noGrp="1" noChangeArrowheads="1"/>
          </p:cNvSpPr>
          <p:nvPr>
            <p:ph type="dt" sz="quarter" idx="1"/>
          </p:nvPr>
        </p:nvSpPr>
        <p:spPr bwMode="auto">
          <a:xfrm>
            <a:off x="3850444" y="1"/>
            <a:ext cx="2945659" cy="492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fr-CH"/>
          </a:p>
        </p:txBody>
      </p:sp>
      <p:sp>
        <p:nvSpPr>
          <p:cNvPr id="3076" name="Rectangle 4"/>
          <p:cNvSpPr>
            <a:spLocks noGrp="1" noChangeArrowheads="1"/>
          </p:cNvSpPr>
          <p:nvPr>
            <p:ph type="ftr" sz="quarter" idx="2"/>
          </p:nvPr>
        </p:nvSpPr>
        <p:spPr bwMode="auto">
          <a:xfrm>
            <a:off x="1" y="9362268"/>
            <a:ext cx="2945659" cy="492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CH"/>
          </a:p>
        </p:txBody>
      </p:sp>
      <p:sp>
        <p:nvSpPr>
          <p:cNvPr id="3077" name="Rectangle 5"/>
          <p:cNvSpPr>
            <a:spLocks noGrp="1" noChangeArrowheads="1"/>
          </p:cNvSpPr>
          <p:nvPr>
            <p:ph type="sldNum" sz="quarter" idx="3"/>
          </p:nvPr>
        </p:nvSpPr>
        <p:spPr bwMode="auto">
          <a:xfrm>
            <a:off x="3850444" y="9362268"/>
            <a:ext cx="2945659" cy="492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A2A5998D-E0C5-4566-B129-D886D86A5E73}" type="slidenum">
              <a:rPr lang="fr-CH"/>
              <a:pPr>
                <a:defRPr/>
              </a:pPr>
              <a:t>‹N°›</a:t>
            </a:fld>
            <a:endParaRPr lang="fr-CH"/>
          </a:p>
        </p:txBody>
      </p:sp>
    </p:spTree>
    <p:extLst>
      <p:ext uri="{BB962C8B-B14F-4D97-AF65-F5344CB8AC3E}">
        <p14:creationId xmlns:p14="http://schemas.microsoft.com/office/powerpoint/2010/main" val="1049496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1"/>
            <a:ext cx="2945659" cy="492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fr-CH"/>
          </a:p>
        </p:txBody>
      </p:sp>
      <p:sp>
        <p:nvSpPr>
          <p:cNvPr id="8195" name="Rectangle 3"/>
          <p:cNvSpPr>
            <a:spLocks noGrp="1" noChangeArrowheads="1"/>
          </p:cNvSpPr>
          <p:nvPr>
            <p:ph type="dt" idx="1"/>
          </p:nvPr>
        </p:nvSpPr>
        <p:spPr bwMode="auto">
          <a:xfrm>
            <a:off x="3850444" y="1"/>
            <a:ext cx="2945659" cy="492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fr-CH"/>
          </a:p>
        </p:txBody>
      </p:sp>
      <p:sp>
        <p:nvSpPr>
          <p:cNvPr id="5124" name="Rectangle 4"/>
          <p:cNvSpPr>
            <a:spLocks noGrp="1" noRot="1" noChangeAspect="1" noChangeArrowheads="1" noTextEdit="1"/>
          </p:cNvSpPr>
          <p:nvPr>
            <p:ph type="sldImg" idx="2"/>
          </p:nvPr>
        </p:nvSpPr>
        <p:spPr bwMode="auto">
          <a:xfrm>
            <a:off x="933450" y="739775"/>
            <a:ext cx="4930775" cy="36972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79768" y="4682736"/>
            <a:ext cx="5438140" cy="443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CH" noProof="0" smtClean="0"/>
              <a:t>Cliquez pour modifier les styles du texte du masque</a:t>
            </a:r>
          </a:p>
          <a:p>
            <a:pPr lvl="1"/>
            <a:r>
              <a:rPr lang="fr-CH" noProof="0" smtClean="0"/>
              <a:t>Deuxième niveau</a:t>
            </a:r>
          </a:p>
          <a:p>
            <a:pPr lvl="2"/>
            <a:r>
              <a:rPr lang="fr-CH" noProof="0" smtClean="0"/>
              <a:t>Troisième niveau</a:t>
            </a:r>
          </a:p>
          <a:p>
            <a:pPr lvl="3"/>
            <a:r>
              <a:rPr lang="fr-CH" noProof="0" smtClean="0"/>
              <a:t>Quatrième niveau</a:t>
            </a:r>
          </a:p>
          <a:p>
            <a:pPr lvl="4"/>
            <a:r>
              <a:rPr lang="fr-CH" noProof="0" smtClean="0"/>
              <a:t>Cinquième niveau</a:t>
            </a:r>
          </a:p>
        </p:txBody>
      </p:sp>
      <p:sp>
        <p:nvSpPr>
          <p:cNvPr id="8198" name="Rectangle 6"/>
          <p:cNvSpPr>
            <a:spLocks noGrp="1" noChangeArrowheads="1"/>
          </p:cNvSpPr>
          <p:nvPr>
            <p:ph type="ftr" sz="quarter" idx="4"/>
          </p:nvPr>
        </p:nvSpPr>
        <p:spPr bwMode="auto">
          <a:xfrm>
            <a:off x="1" y="9362268"/>
            <a:ext cx="2945659" cy="492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CH"/>
          </a:p>
        </p:txBody>
      </p:sp>
      <p:sp>
        <p:nvSpPr>
          <p:cNvPr id="8199" name="Rectangle 7"/>
          <p:cNvSpPr>
            <a:spLocks noGrp="1" noChangeArrowheads="1"/>
          </p:cNvSpPr>
          <p:nvPr>
            <p:ph type="sldNum" sz="quarter" idx="5"/>
          </p:nvPr>
        </p:nvSpPr>
        <p:spPr bwMode="auto">
          <a:xfrm>
            <a:off x="3850444" y="9362268"/>
            <a:ext cx="2945659" cy="492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C0AE5D7-E411-4083-AA6C-340A633A83B8}" type="slidenum">
              <a:rPr lang="fr-CH"/>
              <a:pPr>
                <a:defRPr/>
              </a:pPr>
              <a:t>‹N°›</a:t>
            </a:fld>
            <a:endParaRPr lang="fr-CH"/>
          </a:p>
        </p:txBody>
      </p:sp>
    </p:spTree>
    <p:extLst>
      <p:ext uri="{BB962C8B-B14F-4D97-AF65-F5344CB8AC3E}">
        <p14:creationId xmlns:p14="http://schemas.microsoft.com/office/powerpoint/2010/main" val="1085146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DC2A61-5790-486B-8C75-C57379AB6BDB}" type="slidenum">
              <a:rPr lang="fr-CH"/>
              <a:pPr eaLnBrk="1" hangingPunct="1"/>
              <a:t>1</a:t>
            </a:fld>
            <a:endParaRPr lang="fr-CH"/>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DC2A61-5790-486B-8C75-C57379AB6BDB}" type="slidenum">
              <a:rPr lang="fr-CH"/>
              <a:pPr eaLnBrk="1" hangingPunct="1"/>
              <a:t>21</a:t>
            </a:fld>
            <a:endParaRPr lang="fr-CH"/>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DC2A61-5790-486B-8C75-C57379AB6BDB}" type="slidenum">
              <a:rPr lang="fr-CH"/>
              <a:pPr eaLnBrk="1" hangingPunct="1"/>
              <a:t>38</a:t>
            </a:fld>
            <a:endParaRPr lang="fr-CH"/>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DC2A61-5790-486B-8C75-C57379AB6BDB}" type="slidenum">
              <a:rPr lang="fr-CH"/>
              <a:pPr eaLnBrk="1" hangingPunct="1"/>
              <a:t>43</a:t>
            </a:fld>
            <a:endParaRPr lang="fr-CH"/>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DC2A61-5790-486B-8C75-C57379AB6BDB}" type="slidenum">
              <a:rPr lang="fr-CH"/>
              <a:pPr eaLnBrk="1" hangingPunct="1"/>
              <a:t>2</a:t>
            </a:fld>
            <a:endParaRPr lang="fr-CH"/>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DC2A61-5790-486B-8C75-C57379AB6BDB}" type="slidenum">
              <a:rPr lang="fr-CH"/>
              <a:pPr eaLnBrk="1" hangingPunct="1"/>
              <a:t>5</a:t>
            </a:fld>
            <a:endParaRPr lang="fr-CH"/>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6D42CD4-6B9F-47E7-9063-E8EB86957A97}" type="slidenum">
              <a:rPr lang="fr-CH"/>
              <a:pPr eaLnBrk="1" hangingPunct="1"/>
              <a:t>6</a:t>
            </a:fld>
            <a:endParaRPr lang="fr-CH"/>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6D42CD4-6B9F-47E7-9063-E8EB86957A97}" type="slidenum">
              <a:rPr lang="fr-CH"/>
              <a:pPr eaLnBrk="1" hangingPunct="1"/>
              <a:t>7</a:t>
            </a:fld>
            <a:endParaRPr lang="fr-CH"/>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FR" dirty="0" smtClean="0"/>
              <a:t>Par la concertation on crée de la qualité et</a:t>
            </a:r>
            <a:r>
              <a:rPr lang="fr-FR" baseline="0" dirty="0" smtClean="0"/>
              <a:t> on </a:t>
            </a:r>
            <a:r>
              <a:rPr lang="fr-FR" dirty="0" smtClean="0"/>
              <a:t>permet </a:t>
            </a:r>
            <a:r>
              <a:rPr lang="fr-FR" baseline="0" dirty="0" smtClean="0"/>
              <a:t>de l'appropriation (</a:t>
            </a:r>
            <a:r>
              <a:rPr lang="fr-FR" baseline="0" dirty="0" err="1" smtClean="0"/>
              <a:t>ownership</a:t>
            </a:r>
            <a:r>
              <a:rPr lang="fr-FR" baseline="0" dirty="0" smtClean="0"/>
              <a:t>)</a:t>
            </a:r>
            <a:endParaRPr lang="fr-FR" dirty="0" smtClean="0"/>
          </a:p>
          <a:p>
            <a:pPr eaLnBrk="1" hangingPunct="1"/>
            <a:r>
              <a:rPr lang="fr-FR" dirty="0" smtClean="0"/>
              <a:t> et donc in fine de l'acceptabilité</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6D42CD4-6B9F-47E7-9063-E8EB86957A97}" type="slidenum">
              <a:rPr lang="fr-CH"/>
              <a:pPr eaLnBrk="1" hangingPunct="1"/>
              <a:t>8</a:t>
            </a:fld>
            <a:endParaRPr lang="fr-CH"/>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DC2A61-5790-486B-8C75-C57379AB6BDB}" type="slidenum">
              <a:rPr lang="fr-CH"/>
              <a:pPr eaLnBrk="1" hangingPunct="1"/>
              <a:t>9</a:t>
            </a:fld>
            <a:endParaRPr lang="fr-CH"/>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DC2A61-5790-486B-8C75-C57379AB6BDB}" type="slidenum">
              <a:rPr lang="fr-CH"/>
              <a:pPr eaLnBrk="1" hangingPunct="1"/>
              <a:t>13</a:t>
            </a:fld>
            <a:endParaRPr lang="fr-CH"/>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Reprendre ou faire un lien avec l'expression des objectifs généraux et</a:t>
            </a:r>
            <a:r>
              <a:rPr lang="fr-CH" baseline="0" dirty="0" smtClean="0"/>
              <a:t> spécifiques pour les faire correspondre.</a:t>
            </a:r>
            <a:endParaRPr lang="fr-CH" dirty="0"/>
          </a:p>
        </p:txBody>
      </p:sp>
      <p:sp>
        <p:nvSpPr>
          <p:cNvPr id="4" name="Espace réservé du numéro de diapositive 3"/>
          <p:cNvSpPr>
            <a:spLocks noGrp="1"/>
          </p:cNvSpPr>
          <p:nvPr>
            <p:ph type="sldNum" sz="quarter" idx="10"/>
          </p:nvPr>
        </p:nvSpPr>
        <p:spPr/>
        <p:txBody>
          <a:bodyPr/>
          <a:lstStyle/>
          <a:p>
            <a:pPr>
              <a:defRPr/>
            </a:pPr>
            <a:fld id="{6C0AE5D7-E411-4083-AA6C-340A633A83B8}" type="slidenum">
              <a:rPr lang="fr-CH" smtClean="0"/>
              <a:pPr>
                <a:defRPr/>
              </a:pPr>
              <a:t>18</a:t>
            </a:fld>
            <a:endParaRPr lang="fr-CH"/>
          </a:p>
        </p:txBody>
      </p:sp>
    </p:spTree>
    <p:extLst>
      <p:ext uri="{BB962C8B-B14F-4D97-AF65-F5344CB8AC3E}">
        <p14:creationId xmlns:p14="http://schemas.microsoft.com/office/powerpoint/2010/main" val="22819987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4"/>
          <p:cNvSpPr>
            <a:spLocks noChangeArrowheads="1"/>
          </p:cNvSpPr>
          <p:nvPr/>
        </p:nvSpPr>
        <p:spPr bwMode="auto">
          <a:xfrm>
            <a:off x="0" y="5867400"/>
            <a:ext cx="9144000" cy="990600"/>
          </a:xfrm>
          <a:prstGeom prst="rect">
            <a:avLst/>
          </a:prstGeom>
          <a:gradFill rotWithShape="0">
            <a:gsLst>
              <a:gs pos="0">
                <a:srgbClr val="FFFFFF"/>
              </a:gs>
              <a:gs pos="100000">
                <a:srgbClr val="6E89B0"/>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de-DE" sz="2400">
              <a:latin typeface="Times New Roman" pitchFamily="18" charset="0"/>
            </a:endParaRPr>
          </a:p>
        </p:txBody>
      </p:sp>
      <p:pic>
        <p:nvPicPr>
          <p:cNvPr id="5" name="Picture 5" descr="LOGOFRUTIG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5959475"/>
            <a:ext cx="9144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spect="1" noChangeArrowheads="1"/>
          </p:cNvSpPr>
          <p:nvPr/>
        </p:nvSpPr>
        <p:spPr bwMode="auto">
          <a:xfrm>
            <a:off x="7508839" y="6494463"/>
            <a:ext cx="13700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fr-CH" sz="800" dirty="0" smtClean="0">
                <a:solidFill>
                  <a:srgbClr val="FFFFFF"/>
                </a:solidFill>
              </a:rPr>
              <a:t>FJ - </a:t>
            </a:r>
            <a:fld id="{214C2BCC-9D20-4871-A351-FD08D07F7728}" type="datetime1">
              <a:rPr lang="fr-CH" sz="800" smtClean="0">
                <a:solidFill>
                  <a:srgbClr val="FFFFFF"/>
                </a:solidFill>
              </a:rPr>
              <a:pPr algn="r"/>
              <a:t>25.11.2015</a:t>
            </a:fld>
            <a:r>
              <a:rPr lang="fr-CH" sz="800" dirty="0" smtClean="0">
                <a:solidFill>
                  <a:srgbClr val="FFFFFF"/>
                </a:solidFill>
              </a:rPr>
              <a:t> </a:t>
            </a:r>
            <a:r>
              <a:rPr lang="fr-CH" sz="800" dirty="0">
                <a:solidFill>
                  <a:srgbClr val="FFFFFF"/>
                </a:solidFill>
              </a:rPr>
              <a:t>- Page 1</a:t>
            </a:r>
          </a:p>
        </p:txBody>
      </p:sp>
      <p:sp>
        <p:nvSpPr>
          <p:cNvPr id="5122" name="Rectangle 2"/>
          <p:cNvSpPr>
            <a:spLocks noGrp="1" noChangeArrowheads="1"/>
          </p:cNvSpPr>
          <p:nvPr>
            <p:ph type="ctrTitle"/>
          </p:nvPr>
        </p:nvSpPr>
        <p:spPr>
          <a:xfrm>
            <a:off x="685800" y="2130425"/>
            <a:ext cx="7772400" cy="1470025"/>
          </a:xfrm>
        </p:spPr>
        <p:txBody>
          <a:bodyPr/>
          <a:lstStyle>
            <a:lvl1pPr>
              <a:defRPr/>
            </a:lvl1pPr>
          </a:lstStyle>
          <a:p>
            <a:pPr lvl="0"/>
            <a:r>
              <a:rPr lang="fr-FR" noProof="0" smtClean="0"/>
              <a:t>Modifiez le style du titre</a:t>
            </a:r>
            <a:endParaRPr lang="fr-CH" noProof="0" smtClean="0"/>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fr-FR" noProof="0" smtClean="0"/>
              <a:t>Modifiez le style des sous-titres du masque</a:t>
            </a:r>
            <a:endParaRPr lang="fr-CH" noProof="0" smtClean="0"/>
          </a:p>
        </p:txBody>
      </p:sp>
      <p:sp>
        <p:nvSpPr>
          <p:cNvPr id="7" name="Rectangle 19"/>
          <p:cNvSpPr>
            <a:spLocks noGrp="1" noChangeArrowheads="1"/>
          </p:cNvSpPr>
          <p:nvPr>
            <p:ph type="dt" sz="quarter" idx="10"/>
          </p:nvPr>
        </p:nvSpPr>
        <p:spPr/>
        <p:txBody>
          <a:bodyPr/>
          <a:lstStyle>
            <a:lvl1pPr>
              <a:defRPr smtClean="0"/>
            </a:lvl1pPr>
          </a:lstStyle>
          <a:p>
            <a:pPr>
              <a:defRPr/>
            </a:pPr>
            <a:r>
              <a:rPr lang="fr-FR"/>
              <a:t>Office de l'urbanisme</a:t>
            </a:r>
            <a:endParaRPr lang="de-DE"/>
          </a:p>
        </p:txBody>
      </p:sp>
      <p:sp>
        <p:nvSpPr>
          <p:cNvPr id="8" name="Rectangle 20"/>
          <p:cNvSpPr>
            <a:spLocks noGrp="1" noChangeArrowheads="1"/>
          </p:cNvSpPr>
          <p:nvPr>
            <p:ph type="ftr" sz="quarter" idx="11"/>
          </p:nvPr>
        </p:nvSpPr>
        <p:spPr/>
        <p:txBody>
          <a:bodyPr/>
          <a:lstStyle>
            <a:lvl1pPr>
              <a:defRPr smtClean="0"/>
            </a:lvl1pPr>
          </a:lstStyle>
          <a:p>
            <a:pPr>
              <a:defRPr/>
            </a:pPr>
            <a:r>
              <a:rPr lang="fr-CH"/>
              <a:t>Département de l'aménagement, du logement et de l'énergie</a:t>
            </a:r>
            <a:endParaRPr lang="en-US"/>
          </a:p>
        </p:txBody>
      </p:sp>
    </p:spTree>
    <p:extLst>
      <p:ext uri="{BB962C8B-B14F-4D97-AF65-F5344CB8AC3E}">
        <p14:creationId xmlns:p14="http://schemas.microsoft.com/office/powerpoint/2010/main" val="738149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20"/>
          <p:cNvSpPr>
            <a:spLocks noGrp="1" noChangeArrowheads="1"/>
          </p:cNvSpPr>
          <p:nvPr>
            <p:ph type="dt" sz="quarter" idx="10"/>
          </p:nvPr>
        </p:nvSpPr>
        <p:spPr>
          <a:ln/>
        </p:spPr>
        <p:txBody>
          <a:bodyPr/>
          <a:lstStyle>
            <a:lvl1pPr>
              <a:defRPr/>
            </a:lvl1pPr>
          </a:lstStyle>
          <a:p>
            <a:pPr>
              <a:defRPr/>
            </a:pPr>
            <a:r>
              <a:rPr lang="fr-FR"/>
              <a:t>Office de l'urbanisme</a:t>
            </a:r>
            <a:endParaRPr lang="de-DE"/>
          </a:p>
        </p:txBody>
      </p:sp>
      <p:sp>
        <p:nvSpPr>
          <p:cNvPr id="5" name="Rectangle 21"/>
          <p:cNvSpPr>
            <a:spLocks noGrp="1" noChangeArrowheads="1"/>
          </p:cNvSpPr>
          <p:nvPr>
            <p:ph type="ftr" sz="quarter" idx="11"/>
          </p:nvPr>
        </p:nvSpPr>
        <p:spPr>
          <a:ln/>
        </p:spPr>
        <p:txBody>
          <a:bodyPr/>
          <a:lstStyle>
            <a:lvl1pPr>
              <a:defRPr/>
            </a:lvl1pPr>
          </a:lstStyle>
          <a:p>
            <a:pPr>
              <a:defRPr/>
            </a:pPr>
            <a:r>
              <a:rPr lang="fr-CH"/>
              <a:t>Département de l'aménagement, du logement et de l'énergie</a:t>
            </a:r>
            <a:endParaRPr lang="en-US"/>
          </a:p>
        </p:txBody>
      </p:sp>
    </p:spTree>
    <p:extLst>
      <p:ext uri="{BB962C8B-B14F-4D97-AF65-F5344CB8AC3E}">
        <p14:creationId xmlns:p14="http://schemas.microsoft.com/office/powerpoint/2010/main" val="1777866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387975"/>
          </a:xfrm>
        </p:spPr>
        <p:txBody>
          <a:bodyPr vert="eaVert"/>
          <a:lstStyle/>
          <a:p>
            <a:r>
              <a:rPr lang="fr-FR" smtClean="0"/>
              <a:t>Modifiez le style du titre</a:t>
            </a:r>
            <a:endParaRPr lang="fr-CH"/>
          </a:p>
        </p:txBody>
      </p:sp>
      <p:sp>
        <p:nvSpPr>
          <p:cNvPr id="3" name="Espace réservé du texte vertical 2"/>
          <p:cNvSpPr>
            <a:spLocks noGrp="1"/>
          </p:cNvSpPr>
          <p:nvPr>
            <p:ph type="body" orient="vert" idx="1"/>
          </p:nvPr>
        </p:nvSpPr>
        <p:spPr>
          <a:xfrm>
            <a:off x="457200" y="274638"/>
            <a:ext cx="6019800" cy="53879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20"/>
          <p:cNvSpPr>
            <a:spLocks noGrp="1" noChangeArrowheads="1"/>
          </p:cNvSpPr>
          <p:nvPr>
            <p:ph type="dt" sz="quarter" idx="10"/>
          </p:nvPr>
        </p:nvSpPr>
        <p:spPr>
          <a:ln/>
        </p:spPr>
        <p:txBody>
          <a:bodyPr/>
          <a:lstStyle>
            <a:lvl1pPr>
              <a:defRPr/>
            </a:lvl1pPr>
          </a:lstStyle>
          <a:p>
            <a:pPr>
              <a:defRPr/>
            </a:pPr>
            <a:r>
              <a:rPr lang="fr-FR"/>
              <a:t>Office de l'urbanisme</a:t>
            </a:r>
            <a:endParaRPr lang="de-DE"/>
          </a:p>
        </p:txBody>
      </p:sp>
      <p:sp>
        <p:nvSpPr>
          <p:cNvPr id="5" name="Rectangle 21"/>
          <p:cNvSpPr>
            <a:spLocks noGrp="1" noChangeArrowheads="1"/>
          </p:cNvSpPr>
          <p:nvPr>
            <p:ph type="ftr" sz="quarter" idx="11"/>
          </p:nvPr>
        </p:nvSpPr>
        <p:spPr>
          <a:ln/>
        </p:spPr>
        <p:txBody>
          <a:bodyPr/>
          <a:lstStyle>
            <a:lvl1pPr>
              <a:defRPr/>
            </a:lvl1pPr>
          </a:lstStyle>
          <a:p>
            <a:pPr>
              <a:defRPr/>
            </a:pPr>
            <a:r>
              <a:rPr lang="fr-CH"/>
              <a:t>Département de l'aménagement, du logement et de l'énergie</a:t>
            </a:r>
            <a:endParaRPr lang="en-US"/>
          </a:p>
        </p:txBody>
      </p:sp>
    </p:spTree>
    <p:extLst>
      <p:ext uri="{BB962C8B-B14F-4D97-AF65-F5344CB8AC3E}">
        <p14:creationId xmlns:p14="http://schemas.microsoft.com/office/powerpoint/2010/main" val="3457791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20"/>
          <p:cNvSpPr>
            <a:spLocks noGrp="1" noChangeArrowheads="1"/>
          </p:cNvSpPr>
          <p:nvPr>
            <p:ph type="dt" sz="quarter" idx="10"/>
          </p:nvPr>
        </p:nvSpPr>
        <p:spPr>
          <a:ln/>
        </p:spPr>
        <p:txBody>
          <a:bodyPr/>
          <a:lstStyle>
            <a:lvl1pPr>
              <a:defRPr/>
            </a:lvl1pPr>
          </a:lstStyle>
          <a:p>
            <a:pPr>
              <a:defRPr/>
            </a:pPr>
            <a:r>
              <a:rPr lang="fr-FR"/>
              <a:t>Office de l'urbanisme</a:t>
            </a:r>
            <a:endParaRPr lang="de-DE"/>
          </a:p>
        </p:txBody>
      </p:sp>
      <p:sp>
        <p:nvSpPr>
          <p:cNvPr id="5" name="Rectangle 21"/>
          <p:cNvSpPr>
            <a:spLocks noGrp="1" noChangeArrowheads="1"/>
          </p:cNvSpPr>
          <p:nvPr>
            <p:ph type="ftr" sz="quarter" idx="11"/>
          </p:nvPr>
        </p:nvSpPr>
        <p:spPr>
          <a:ln/>
        </p:spPr>
        <p:txBody>
          <a:bodyPr/>
          <a:lstStyle>
            <a:lvl1pPr>
              <a:defRPr/>
            </a:lvl1pPr>
          </a:lstStyle>
          <a:p>
            <a:pPr>
              <a:defRPr/>
            </a:pPr>
            <a:r>
              <a:rPr lang="fr-CH"/>
              <a:t>Département de l'aménagement, du logement et de l'énergie</a:t>
            </a:r>
            <a:endParaRPr lang="en-US"/>
          </a:p>
        </p:txBody>
      </p:sp>
    </p:spTree>
    <p:extLst>
      <p:ext uri="{BB962C8B-B14F-4D97-AF65-F5344CB8AC3E}">
        <p14:creationId xmlns:p14="http://schemas.microsoft.com/office/powerpoint/2010/main" val="1815360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20"/>
          <p:cNvSpPr>
            <a:spLocks noGrp="1" noChangeArrowheads="1"/>
          </p:cNvSpPr>
          <p:nvPr>
            <p:ph type="dt" sz="quarter" idx="10"/>
          </p:nvPr>
        </p:nvSpPr>
        <p:spPr>
          <a:ln/>
        </p:spPr>
        <p:txBody>
          <a:bodyPr/>
          <a:lstStyle>
            <a:lvl1pPr>
              <a:defRPr/>
            </a:lvl1pPr>
          </a:lstStyle>
          <a:p>
            <a:pPr>
              <a:defRPr/>
            </a:pPr>
            <a:r>
              <a:rPr lang="fr-FR"/>
              <a:t>Office de l'urbanisme</a:t>
            </a:r>
            <a:endParaRPr lang="de-DE"/>
          </a:p>
        </p:txBody>
      </p:sp>
      <p:sp>
        <p:nvSpPr>
          <p:cNvPr id="5" name="Rectangle 21"/>
          <p:cNvSpPr>
            <a:spLocks noGrp="1" noChangeArrowheads="1"/>
          </p:cNvSpPr>
          <p:nvPr>
            <p:ph type="ftr" sz="quarter" idx="11"/>
          </p:nvPr>
        </p:nvSpPr>
        <p:spPr>
          <a:ln/>
        </p:spPr>
        <p:txBody>
          <a:bodyPr/>
          <a:lstStyle>
            <a:lvl1pPr>
              <a:defRPr/>
            </a:lvl1pPr>
          </a:lstStyle>
          <a:p>
            <a:pPr>
              <a:defRPr/>
            </a:pPr>
            <a:r>
              <a:rPr lang="fr-CH"/>
              <a:t>Département de l'aménagement, du logement et de l'énergie</a:t>
            </a:r>
            <a:endParaRPr lang="en-US"/>
          </a:p>
        </p:txBody>
      </p:sp>
    </p:spTree>
    <p:extLst>
      <p:ext uri="{BB962C8B-B14F-4D97-AF65-F5344CB8AC3E}">
        <p14:creationId xmlns:p14="http://schemas.microsoft.com/office/powerpoint/2010/main" val="419156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sz="half" idx="1"/>
          </p:nvPr>
        </p:nvSpPr>
        <p:spPr>
          <a:xfrm>
            <a:off x="457200" y="1628775"/>
            <a:ext cx="4038600" cy="4033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4648200" y="1628775"/>
            <a:ext cx="4038600" cy="4033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Rectangle 20"/>
          <p:cNvSpPr>
            <a:spLocks noGrp="1" noChangeArrowheads="1"/>
          </p:cNvSpPr>
          <p:nvPr>
            <p:ph type="dt" sz="quarter" idx="10"/>
          </p:nvPr>
        </p:nvSpPr>
        <p:spPr>
          <a:ln/>
        </p:spPr>
        <p:txBody>
          <a:bodyPr/>
          <a:lstStyle>
            <a:lvl1pPr>
              <a:defRPr/>
            </a:lvl1pPr>
          </a:lstStyle>
          <a:p>
            <a:pPr>
              <a:defRPr/>
            </a:pPr>
            <a:r>
              <a:rPr lang="fr-FR"/>
              <a:t>Office de l'urbanisme</a:t>
            </a:r>
            <a:endParaRPr lang="de-DE"/>
          </a:p>
        </p:txBody>
      </p:sp>
      <p:sp>
        <p:nvSpPr>
          <p:cNvPr id="6" name="Rectangle 21"/>
          <p:cNvSpPr>
            <a:spLocks noGrp="1" noChangeArrowheads="1"/>
          </p:cNvSpPr>
          <p:nvPr>
            <p:ph type="ftr" sz="quarter" idx="11"/>
          </p:nvPr>
        </p:nvSpPr>
        <p:spPr>
          <a:ln/>
        </p:spPr>
        <p:txBody>
          <a:bodyPr/>
          <a:lstStyle>
            <a:lvl1pPr>
              <a:defRPr/>
            </a:lvl1pPr>
          </a:lstStyle>
          <a:p>
            <a:pPr>
              <a:defRPr/>
            </a:pPr>
            <a:r>
              <a:rPr lang="fr-CH"/>
              <a:t>Département de l'aménagement, du logement et de l'énergie</a:t>
            </a:r>
            <a:endParaRPr lang="en-US"/>
          </a:p>
        </p:txBody>
      </p:sp>
    </p:spTree>
    <p:extLst>
      <p:ext uri="{BB962C8B-B14F-4D97-AF65-F5344CB8AC3E}">
        <p14:creationId xmlns:p14="http://schemas.microsoft.com/office/powerpoint/2010/main" val="2688923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Rectangle 20"/>
          <p:cNvSpPr>
            <a:spLocks noGrp="1" noChangeArrowheads="1"/>
          </p:cNvSpPr>
          <p:nvPr>
            <p:ph type="dt" sz="quarter" idx="10"/>
          </p:nvPr>
        </p:nvSpPr>
        <p:spPr>
          <a:ln/>
        </p:spPr>
        <p:txBody>
          <a:bodyPr/>
          <a:lstStyle>
            <a:lvl1pPr>
              <a:defRPr/>
            </a:lvl1pPr>
          </a:lstStyle>
          <a:p>
            <a:pPr>
              <a:defRPr/>
            </a:pPr>
            <a:r>
              <a:rPr lang="fr-FR"/>
              <a:t>Office de l'urbanisme</a:t>
            </a:r>
            <a:endParaRPr lang="de-DE"/>
          </a:p>
        </p:txBody>
      </p:sp>
      <p:sp>
        <p:nvSpPr>
          <p:cNvPr id="8" name="Rectangle 21"/>
          <p:cNvSpPr>
            <a:spLocks noGrp="1" noChangeArrowheads="1"/>
          </p:cNvSpPr>
          <p:nvPr>
            <p:ph type="ftr" sz="quarter" idx="11"/>
          </p:nvPr>
        </p:nvSpPr>
        <p:spPr>
          <a:ln/>
        </p:spPr>
        <p:txBody>
          <a:bodyPr/>
          <a:lstStyle>
            <a:lvl1pPr>
              <a:defRPr/>
            </a:lvl1pPr>
          </a:lstStyle>
          <a:p>
            <a:pPr>
              <a:defRPr/>
            </a:pPr>
            <a:r>
              <a:rPr lang="fr-CH"/>
              <a:t>Département de l'aménagement, du logement et de l'énergie</a:t>
            </a:r>
            <a:endParaRPr lang="en-US"/>
          </a:p>
        </p:txBody>
      </p:sp>
    </p:spTree>
    <p:extLst>
      <p:ext uri="{BB962C8B-B14F-4D97-AF65-F5344CB8AC3E}">
        <p14:creationId xmlns:p14="http://schemas.microsoft.com/office/powerpoint/2010/main" val="3905894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Rectangle 20"/>
          <p:cNvSpPr>
            <a:spLocks noGrp="1" noChangeArrowheads="1"/>
          </p:cNvSpPr>
          <p:nvPr>
            <p:ph type="dt" sz="quarter" idx="10"/>
          </p:nvPr>
        </p:nvSpPr>
        <p:spPr>
          <a:ln/>
        </p:spPr>
        <p:txBody>
          <a:bodyPr/>
          <a:lstStyle>
            <a:lvl1pPr>
              <a:defRPr/>
            </a:lvl1pPr>
          </a:lstStyle>
          <a:p>
            <a:pPr>
              <a:defRPr/>
            </a:pPr>
            <a:r>
              <a:rPr lang="fr-FR"/>
              <a:t>Office de l'urbanisme</a:t>
            </a:r>
            <a:endParaRPr lang="de-DE"/>
          </a:p>
        </p:txBody>
      </p:sp>
      <p:sp>
        <p:nvSpPr>
          <p:cNvPr id="4" name="Rectangle 21"/>
          <p:cNvSpPr>
            <a:spLocks noGrp="1" noChangeArrowheads="1"/>
          </p:cNvSpPr>
          <p:nvPr>
            <p:ph type="ftr" sz="quarter" idx="11"/>
          </p:nvPr>
        </p:nvSpPr>
        <p:spPr>
          <a:ln/>
        </p:spPr>
        <p:txBody>
          <a:bodyPr/>
          <a:lstStyle>
            <a:lvl1pPr>
              <a:defRPr/>
            </a:lvl1pPr>
          </a:lstStyle>
          <a:p>
            <a:pPr>
              <a:defRPr/>
            </a:pPr>
            <a:r>
              <a:rPr lang="fr-CH"/>
              <a:t>Département de l'aménagement, du logement et de l'énergie</a:t>
            </a:r>
            <a:endParaRPr lang="en-US"/>
          </a:p>
        </p:txBody>
      </p:sp>
    </p:spTree>
    <p:extLst>
      <p:ext uri="{BB962C8B-B14F-4D97-AF65-F5344CB8AC3E}">
        <p14:creationId xmlns:p14="http://schemas.microsoft.com/office/powerpoint/2010/main" val="483986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0"/>
          <p:cNvSpPr>
            <a:spLocks noGrp="1" noChangeArrowheads="1"/>
          </p:cNvSpPr>
          <p:nvPr>
            <p:ph type="dt" sz="quarter" idx="10"/>
          </p:nvPr>
        </p:nvSpPr>
        <p:spPr>
          <a:ln/>
        </p:spPr>
        <p:txBody>
          <a:bodyPr/>
          <a:lstStyle>
            <a:lvl1pPr>
              <a:defRPr/>
            </a:lvl1pPr>
          </a:lstStyle>
          <a:p>
            <a:pPr>
              <a:defRPr/>
            </a:pPr>
            <a:r>
              <a:rPr lang="fr-FR"/>
              <a:t>Office de l'urbanisme</a:t>
            </a:r>
            <a:endParaRPr lang="de-DE"/>
          </a:p>
        </p:txBody>
      </p:sp>
      <p:sp>
        <p:nvSpPr>
          <p:cNvPr id="3" name="Rectangle 21"/>
          <p:cNvSpPr>
            <a:spLocks noGrp="1" noChangeArrowheads="1"/>
          </p:cNvSpPr>
          <p:nvPr>
            <p:ph type="ftr" sz="quarter" idx="11"/>
          </p:nvPr>
        </p:nvSpPr>
        <p:spPr>
          <a:ln/>
        </p:spPr>
        <p:txBody>
          <a:bodyPr/>
          <a:lstStyle>
            <a:lvl1pPr>
              <a:defRPr/>
            </a:lvl1pPr>
          </a:lstStyle>
          <a:p>
            <a:pPr>
              <a:defRPr/>
            </a:pPr>
            <a:r>
              <a:rPr lang="fr-CH"/>
              <a:t>Département de l'aménagement, du logement et de l'énergie</a:t>
            </a:r>
            <a:endParaRPr lang="en-US"/>
          </a:p>
        </p:txBody>
      </p:sp>
    </p:spTree>
    <p:extLst>
      <p:ext uri="{BB962C8B-B14F-4D97-AF65-F5344CB8AC3E}">
        <p14:creationId xmlns:p14="http://schemas.microsoft.com/office/powerpoint/2010/main" val="2116697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20"/>
          <p:cNvSpPr>
            <a:spLocks noGrp="1" noChangeArrowheads="1"/>
          </p:cNvSpPr>
          <p:nvPr>
            <p:ph type="dt" sz="quarter" idx="10"/>
          </p:nvPr>
        </p:nvSpPr>
        <p:spPr>
          <a:ln/>
        </p:spPr>
        <p:txBody>
          <a:bodyPr/>
          <a:lstStyle>
            <a:lvl1pPr>
              <a:defRPr/>
            </a:lvl1pPr>
          </a:lstStyle>
          <a:p>
            <a:pPr>
              <a:defRPr/>
            </a:pPr>
            <a:r>
              <a:rPr lang="fr-FR"/>
              <a:t>Office de l'urbanisme</a:t>
            </a:r>
            <a:endParaRPr lang="de-DE"/>
          </a:p>
        </p:txBody>
      </p:sp>
      <p:sp>
        <p:nvSpPr>
          <p:cNvPr id="6" name="Rectangle 21"/>
          <p:cNvSpPr>
            <a:spLocks noGrp="1" noChangeArrowheads="1"/>
          </p:cNvSpPr>
          <p:nvPr>
            <p:ph type="ftr" sz="quarter" idx="11"/>
          </p:nvPr>
        </p:nvSpPr>
        <p:spPr>
          <a:ln/>
        </p:spPr>
        <p:txBody>
          <a:bodyPr/>
          <a:lstStyle>
            <a:lvl1pPr>
              <a:defRPr/>
            </a:lvl1pPr>
          </a:lstStyle>
          <a:p>
            <a:pPr>
              <a:defRPr/>
            </a:pPr>
            <a:r>
              <a:rPr lang="fr-CH"/>
              <a:t>Département de l'aménagement, du logement et de l'énergie</a:t>
            </a:r>
            <a:endParaRPr lang="en-US"/>
          </a:p>
        </p:txBody>
      </p:sp>
    </p:spTree>
    <p:extLst>
      <p:ext uri="{BB962C8B-B14F-4D97-AF65-F5344CB8AC3E}">
        <p14:creationId xmlns:p14="http://schemas.microsoft.com/office/powerpoint/2010/main" val="2887858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H"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20"/>
          <p:cNvSpPr>
            <a:spLocks noGrp="1" noChangeArrowheads="1"/>
          </p:cNvSpPr>
          <p:nvPr>
            <p:ph type="dt" sz="quarter" idx="10"/>
          </p:nvPr>
        </p:nvSpPr>
        <p:spPr>
          <a:ln/>
        </p:spPr>
        <p:txBody>
          <a:bodyPr/>
          <a:lstStyle>
            <a:lvl1pPr>
              <a:defRPr/>
            </a:lvl1pPr>
          </a:lstStyle>
          <a:p>
            <a:pPr>
              <a:defRPr/>
            </a:pPr>
            <a:r>
              <a:rPr lang="fr-FR"/>
              <a:t>Office de l'urbanisme</a:t>
            </a:r>
            <a:endParaRPr lang="de-DE"/>
          </a:p>
        </p:txBody>
      </p:sp>
      <p:sp>
        <p:nvSpPr>
          <p:cNvPr id="6" name="Rectangle 21"/>
          <p:cNvSpPr>
            <a:spLocks noGrp="1" noChangeArrowheads="1"/>
          </p:cNvSpPr>
          <p:nvPr>
            <p:ph type="ftr" sz="quarter" idx="11"/>
          </p:nvPr>
        </p:nvSpPr>
        <p:spPr>
          <a:ln/>
        </p:spPr>
        <p:txBody>
          <a:bodyPr/>
          <a:lstStyle>
            <a:lvl1pPr>
              <a:defRPr/>
            </a:lvl1pPr>
          </a:lstStyle>
          <a:p>
            <a:pPr>
              <a:defRPr/>
            </a:pPr>
            <a:r>
              <a:rPr lang="fr-CH"/>
              <a:t>Département de l'aménagement, du logement et de l'énergie</a:t>
            </a:r>
            <a:endParaRPr lang="en-US"/>
          </a:p>
        </p:txBody>
      </p:sp>
    </p:spTree>
    <p:extLst>
      <p:ext uri="{BB962C8B-B14F-4D97-AF65-F5344CB8AC3E}">
        <p14:creationId xmlns:p14="http://schemas.microsoft.com/office/powerpoint/2010/main" val="236164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CH" smtClean="0"/>
              <a:t>Cliquez pour modifier le style du titre</a:t>
            </a:r>
          </a:p>
        </p:txBody>
      </p:sp>
      <p:sp>
        <p:nvSpPr>
          <p:cNvPr id="1027" name="Rectangle 3"/>
          <p:cNvSpPr>
            <a:spLocks noGrp="1" noChangeArrowheads="1"/>
          </p:cNvSpPr>
          <p:nvPr>
            <p:ph type="body" idx="1"/>
          </p:nvPr>
        </p:nvSpPr>
        <p:spPr bwMode="auto">
          <a:xfrm>
            <a:off x="457200" y="1628775"/>
            <a:ext cx="8229600" cy="403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CH" smtClean="0"/>
              <a:t>Cliquez pour modifier les styles du texte du masque</a:t>
            </a:r>
          </a:p>
          <a:p>
            <a:pPr lvl="1"/>
            <a:r>
              <a:rPr lang="fr-CH" smtClean="0"/>
              <a:t>Deuxième niveau</a:t>
            </a:r>
          </a:p>
          <a:p>
            <a:pPr lvl="2"/>
            <a:r>
              <a:rPr lang="fr-CH" smtClean="0"/>
              <a:t>Troisième niveau</a:t>
            </a:r>
          </a:p>
        </p:txBody>
      </p:sp>
      <p:sp>
        <p:nvSpPr>
          <p:cNvPr id="1028" name="Rectangle 7"/>
          <p:cNvSpPr>
            <a:spLocks noChangeArrowheads="1"/>
          </p:cNvSpPr>
          <p:nvPr/>
        </p:nvSpPr>
        <p:spPr bwMode="auto">
          <a:xfrm>
            <a:off x="0" y="5867400"/>
            <a:ext cx="9144000" cy="990600"/>
          </a:xfrm>
          <a:prstGeom prst="rect">
            <a:avLst/>
          </a:prstGeom>
          <a:gradFill rotWithShape="0">
            <a:gsLst>
              <a:gs pos="0">
                <a:srgbClr val="FFFFFF"/>
              </a:gs>
              <a:gs pos="100000">
                <a:srgbClr val="6E89B0"/>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de-DE" sz="2400">
              <a:latin typeface="Times New Roman" pitchFamily="18" charset="0"/>
            </a:endParaRPr>
          </a:p>
        </p:txBody>
      </p:sp>
      <p:pic>
        <p:nvPicPr>
          <p:cNvPr id="1029" name="Picture 8" descr="LOGOFRUTIGE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2400" y="5959475"/>
            <a:ext cx="9144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 Box 11"/>
          <p:cNvSpPr txBox="1">
            <a:spLocks noChangeAspect="1" noChangeArrowheads="1"/>
          </p:cNvSpPr>
          <p:nvPr/>
        </p:nvSpPr>
        <p:spPr bwMode="auto">
          <a:xfrm>
            <a:off x="7623175" y="6494463"/>
            <a:ext cx="125571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fr-CH" sz="800" dirty="0" smtClean="0">
                <a:solidFill>
                  <a:srgbClr val="FFFFFF"/>
                </a:solidFill>
              </a:rPr>
              <a:t>FJ - </a:t>
            </a:r>
            <a:fld id="{A393D020-C0DE-4415-82DD-6C986569D24E}" type="datetime1">
              <a:rPr lang="fr-CH" sz="800" smtClean="0">
                <a:solidFill>
                  <a:srgbClr val="FFFFFF"/>
                </a:solidFill>
              </a:rPr>
              <a:pPr algn="r"/>
              <a:t>25.11.2015</a:t>
            </a:fld>
            <a:r>
              <a:rPr lang="fr-CH" sz="800" dirty="0" smtClean="0">
                <a:solidFill>
                  <a:srgbClr val="FFFFFF"/>
                </a:solidFill>
              </a:rPr>
              <a:t> </a:t>
            </a:r>
            <a:r>
              <a:rPr lang="fr-CH" sz="800" dirty="0">
                <a:solidFill>
                  <a:srgbClr val="FFFFFF"/>
                </a:solidFill>
              </a:rPr>
              <a:t>- Page </a:t>
            </a:r>
            <a:fld id="{C3551C48-5251-4411-86EF-8D49CA75C993}" type="slidenum">
              <a:rPr lang="fr-CH" sz="800">
                <a:solidFill>
                  <a:srgbClr val="FFFFFF"/>
                </a:solidFill>
              </a:rPr>
              <a:pPr algn="r"/>
              <a:t>‹N°›</a:t>
            </a:fld>
            <a:endParaRPr lang="fr-CH" sz="800" dirty="0">
              <a:solidFill>
                <a:srgbClr val="FFFFFF"/>
              </a:solidFill>
            </a:endParaRPr>
          </a:p>
        </p:txBody>
      </p:sp>
      <p:sp>
        <p:nvSpPr>
          <p:cNvPr id="1044" name="Rectangle 20"/>
          <p:cNvSpPr>
            <a:spLocks noGrp="1" noChangeArrowheads="1"/>
          </p:cNvSpPr>
          <p:nvPr>
            <p:ph type="dt" sz="quarter" idx="2"/>
          </p:nvPr>
        </p:nvSpPr>
        <p:spPr bwMode="auto">
          <a:xfrm>
            <a:off x="1401763" y="6192838"/>
            <a:ext cx="7480300" cy="10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r>
              <a:rPr lang="fr-FR"/>
              <a:t>Office de l'urbanisme</a:t>
            </a:r>
            <a:endParaRPr lang="de-DE"/>
          </a:p>
        </p:txBody>
      </p:sp>
      <p:sp>
        <p:nvSpPr>
          <p:cNvPr id="1045" name="Rectangle 21"/>
          <p:cNvSpPr>
            <a:spLocks noGrp="1" noChangeArrowheads="1"/>
          </p:cNvSpPr>
          <p:nvPr>
            <p:ph type="ftr" sz="quarter" idx="3"/>
          </p:nvPr>
        </p:nvSpPr>
        <p:spPr bwMode="auto">
          <a:xfrm>
            <a:off x="1392238" y="6013450"/>
            <a:ext cx="7494587" cy="11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r>
              <a:rPr lang="fr-CH"/>
              <a:t>Département de l'aménagement, du logement et de l'énergie</a:t>
            </a:r>
            <a:endParaRPr 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SzPct val="95000"/>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sz="1600">
          <a:solidFill>
            <a:schemeClr val="tx1"/>
          </a:solidFill>
          <a:latin typeface="+mn-lt"/>
        </a:defRPr>
      </a:lvl3pPr>
      <a:lvl4pPr marL="1600200" indent="-228600" algn="l" rtl="0" eaLnBrk="1" fontAlgn="base" hangingPunct="1">
        <a:spcBef>
          <a:spcPct val="20000"/>
        </a:spcBef>
        <a:spcAft>
          <a:spcPct val="0"/>
        </a:spcAft>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9"/>
          <p:cNvSpPr>
            <a:spLocks noGrp="1" noChangeArrowheads="1"/>
          </p:cNvSpPr>
          <p:nvPr>
            <p:ph type="dt"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solidFill>
                  <a:schemeClr val="bg1"/>
                </a:solidFill>
              </a:rPr>
              <a:t>Office de l'urbanisme</a:t>
            </a:r>
            <a:endParaRPr lang="de-DE">
              <a:solidFill>
                <a:schemeClr val="bg1"/>
              </a:solidFill>
            </a:endParaRPr>
          </a:p>
        </p:txBody>
      </p:sp>
      <p:sp>
        <p:nvSpPr>
          <p:cNvPr id="3075" name="Rectangle 20"/>
          <p:cNvSpPr>
            <a:spLocks noGrp="1" noChangeArrowheads="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CH">
                <a:solidFill>
                  <a:schemeClr val="bg1"/>
                </a:solidFill>
              </a:rPr>
              <a:t>Département de l'aménagement, du logement et de l'énergie</a:t>
            </a:r>
            <a:endParaRPr lang="en-US">
              <a:solidFill>
                <a:schemeClr val="bg1"/>
              </a:solidFill>
            </a:endParaRPr>
          </a:p>
        </p:txBody>
      </p:sp>
      <p:sp>
        <p:nvSpPr>
          <p:cNvPr id="3076" name="Rectangle 2"/>
          <p:cNvSpPr>
            <a:spLocks noGrp="1" noChangeArrowheads="1"/>
          </p:cNvSpPr>
          <p:nvPr>
            <p:ph type="ctrTitle"/>
          </p:nvPr>
        </p:nvSpPr>
        <p:spPr>
          <a:xfrm>
            <a:off x="390612" y="2130425"/>
            <a:ext cx="8424910" cy="1470025"/>
          </a:xfrm>
        </p:spPr>
        <p:txBody>
          <a:bodyPr/>
          <a:lstStyle/>
          <a:p>
            <a:pPr algn="ctr" eaLnBrk="1" hangingPunct="1"/>
            <a:r>
              <a:rPr lang="fr-FR" sz="4000" dirty="0" smtClean="0"/>
              <a:t>Concertation pour l'élaboration des PLQ</a:t>
            </a:r>
          </a:p>
        </p:txBody>
      </p:sp>
      <p:sp>
        <p:nvSpPr>
          <p:cNvPr id="3077" name="Rectangle 3"/>
          <p:cNvSpPr>
            <a:spLocks noGrp="1" noChangeArrowheads="1"/>
          </p:cNvSpPr>
          <p:nvPr>
            <p:ph type="subTitle" idx="1"/>
          </p:nvPr>
        </p:nvSpPr>
        <p:spPr/>
        <p:txBody>
          <a:bodyPr/>
          <a:lstStyle/>
          <a:p>
            <a:pPr eaLnBrk="1" hangingPunct="1"/>
            <a:r>
              <a:rPr lang="fr-FR" dirty="0" smtClean="0"/>
              <a:t>Frédéric Josselin – le </a:t>
            </a:r>
            <a:r>
              <a:rPr lang="fr-FR" dirty="0" smtClean="0"/>
              <a:t>26 novembre</a:t>
            </a:r>
            <a:r>
              <a:rPr lang="fr-FR" dirty="0" smtClean="0"/>
              <a:t> </a:t>
            </a:r>
            <a:r>
              <a:rPr lang="fr-FR" dirty="0" smtClean="0"/>
              <a:t>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274638"/>
            <a:ext cx="8349343" cy="1143000"/>
          </a:xfrm>
        </p:spPr>
        <p:txBody>
          <a:bodyPr/>
          <a:lstStyle/>
          <a:p>
            <a:r>
              <a:rPr lang="fr-CH" dirty="0" smtClean="0"/>
              <a:t>Les publics du processus de concertation</a:t>
            </a:r>
            <a:br>
              <a:rPr lang="fr-CH" dirty="0" smtClean="0"/>
            </a:br>
            <a:r>
              <a:rPr lang="fr-CH" dirty="0" smtClean="0"/>
              <a:t>art. 5A LGZD</a:t>
            </a:r>
            <a:endParaRPr lang="fr-CH" dirty="0"/>
          </a:p>
        </p:txBody>
      </p:sp>
      <p:sp>
        <p:nvSpPr>
          <p:cNvPr id="3" name="Espace réservé du contenu 2"/>
          <p:cNvSpPr>
            <a:spLocks noGrp="1"/>
          </p:cNvSpPr>
          <p:nvPr>
            <p:ph idx="1"/>
          </p:nvPr>
        </p:nvSpPr>
        <p:spPr>
          <a:xfrm>
            <a:off x="457200" y="1391103"/>
            <a:ext cx="8229600" cy="4033838"/>
          </a:xfrm>
        </p:spPr>
        <p:txBody>
          <a:bodyPr/>
          <a:lstStyle/>
          <a:p>
            <a:r>
              <a:rPr lang="fr-CH" dirty="0" smtClean="0"/>
              <a:t>La commune </a:t>
            </a:r>
          </a:p>
          <a:p>
            <a:r>
              <a:rPr lang="fr-CH" dirty="0" smtClean="0"/>
              <a:t>Les particuliers intéressés à développer</a:t>
            </a:r>
          </a:p>
          <a:p>
            <a:r>
              <a:rPr lang="fr-CH" dirty="0" smtClean="0"/>
              <a:t>Les propriétaires </a:t>
            </a:r>
          </a:p>
          <a:p>
            <a:r>
              <a:rPr lang="fr-CH" dirty="0" smtClean="0"/>
              <a:t>Les habitants</a:t>
            </a:r>
          </a:p>
          <a:p>
            <a:r>
              <a:rPr lang="fr-CH" dirty="0" smtClean="0"/>
              <a:t>Les associations</a:t>
            </a:r>
          </a:p>
          <a:p>
            <a:r>
              <a:rPr lang="fr-CH" dirty="0" smtClean="0"/>
              <a:t>Les voisins du quartier </a:t>
            </a:r>
          </a:p>
        </p:txBody>
      </p:sp>
      <p:sp>
        <p:nvSpPr>
          <p:cNvPr id="4" name="Espace réservé de la date 3"/>
          <p:cNvSpPr>
            <a:spLocks noGrp="1"/>
          </p:cNvSpPr>
          <p:nvPr>
            <p:ph type="dt" sz="quarter" idx="10"/>
          </p:nvPr>
        </p:nvSpPr>
        <p:spPr/>
        <p:txBody>
          <a:bodyPr/>
          <a:lstStyle/>
          <a:p>
            <a:pPr>
              <a:defRPr/>
            </a:pPr>
            <a:r>
              <a:rPr lang="fr-FR" smtClean="0"/>
              <a:t>Office de l'urbanisme</a:t>
            </a:r>
            <a:endParaRPr lang="de-DE"/>
          </a:p>
        </p:txBody>
      </p:sp>
      <p:sp>
        <p:nvSpPr>
          <p:cNvPr id="5" name="Espace réservé du pied de page 4"/>
          <p:cNvSpPr>
            <a:spLocks noGrp="1"/>
          </p:cNvSpPr>
          <p:nvPr>
            <p:ph type="ftr" sz="quarter" idx="11"/>
          </p:nvPr>
        </p:nvSpPr>
        <p:spPr/>
        <p:txBody>
          <a:bodyPr/>
          <a:lstStyle/>
          <a:p>
            <a:pPr>
              <a:defRPr/>
            </a:pPr>
            <a:r>
              <a:rPr lang="fr-CH" smtClean="0"/>
              <a:t>Département de l'aménagement, du logement et de l'énergie</a:t>
            </a:r>
            <a:endParaRPr lang="en-US"/>
          </a:p>
        </p:txBody>
      </p:sp>
    </p:spTree>
    <p:extLst>
      <p:ext uri="{BB962C8B-B14F-4D97-AF65-F5344CB8AC3E}">
        <p14:creationId xmlns:p14="http://schemas.microsoft.com/office/powerpoint/2010/main" val="3668736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274638"/>
            <a:ext cx="8349343" cy="1143000"/>
          </a:xfrm>
        </p:spPr>
        <p:txBody>
          <a:bodyPr/>
          <a:lstStyle/>
          <a:p>
            <a:r>
              <a:rPr lang="fr-CH" dirty="0" smtClean="0"/>
              <a:t>Les acteurs du projet et de la concertation</a:t>
            </a:r>
            <a:endParaRPr lang="fr-CH" dirty="0"/>
          </a:p>
        </p:txBody>
      </p:sp>
      <p:sp>
        <p:nvSpPr>
          <p:cNvPr id="3" name="Espace réservé du contenu 2"/>
          <p:cNvSpPr>
            <a:spLocks noGrp="1"/>
          </p:cNvSpPr>
          <p:nvPr>
            <p:ph idx="1"/>
          </p:nvPr>
        </p:nvSpPr>
        <p:spPr>
          <a:xfrm>
            <a:off x="457200" y="1391103"/>
            <a:ext cx="8229600" cy="4033838"/>
          </a:xfrm>
        </p:spPr>
        <p:txBody>
          <a:bodyPr/>
          <a:lstStyle/>
          <a:p>
            <a:r>
              <a:rPr lang="fr-CH" dirty="0" smtClean="0"/>
              <a:t>La commune </a:t>
            </a:r>
          </a:p>
          <a:p>
            <a:pPr lvl="1"/>
            <a:r>
              <a:rPr lang="fr-CH" dirty="0" smtClean="0"/>
              <a:t>Exécutif communal</a:t>
            </a:r>
          </a:p>
          <a:p>
            <a:pPr lvl="1"/>
            <a:r>
              <a:rPr lang="fr-CH" dirty="0" smtClean="0"/>
              <a:t>Commission ad hoc</a:t>
            </a:r>
          </a:p>
          <a:p>
            <a:pPr lvl="1"/>
            <a:r>
              <a:rPr lang="fr-CH" dirty="0" smtClean="0"/>
              <a:t>Législatif communal</a:t>
            </a:r>
          </a:p>
          <a:p>
            <a:r>
              <a:rPr lang="fr-CH" dirty="0" smtClean="0"/>
              <a:t>Les particuliers intéressés à développer</a:t>
            </a:r>
          </a:p>
          <a:p>
            <a:r>
              <a:rPr lang="fr-CH" i="1" dirty="0" smtClean="0"/>
              <a:t>Promoteurs</a:t>
            </a:r>
          </a:p>
          <a:p>
            <a:r>
              <a:rPr lang="fr-CH" dirty="0" smtClean="0"/>
              <a:t>Les propriétaires </a:t>
            </a:r>
          </a:p>
          <a:p>
            <a:r>
              <a:rPr lang="fr-CH" dirty="0" smtClean="0"/>
              <a:t>Les habitants</a:t>
            </a:r>
          </a:p>
          <a:p>
            <a:r>
              <a:rPr lang="fr-CH" dirty="0" smtClean="0"/>
              <a:t>Les associations</a:t>
            </a:r>
          </a:p>
          <a:p>
            <a:r>
              <a:rPr lang="fr-CH" dirty="0" smtClean="0"/>
              <a:t>Les voisins du quartier </a:t>
            </a:r>
          </a:p>
          <a:p>
            <a:r>
              <a:rPr lang="fr-CH" i="1" dirty="0" smtClean="0"/>
              <a:t>Les habitants de la commune</a:t>
            </a:r>
            <a:endParaRPr lang="fr-CH" i="1" dirty="0"/>
          </a:p>
        </p:txBody>
      </p:sp>
      <p:sp>
        <p:nvSpPr>
          <p:cNvPr id="4" name="Espace réservé de la date 3"/>
          <p:cNvSpPr>
            <a:spLocks noGrp="1"/>
          </p:cNvSpPr>
          <p:nvPr>
            <p:ph type="dt" sz="quarter" idx="10"/>
          </p:nvPr>
        </p:nvSpPr>
        <p:spPr/>
        <p:txBody>
          <a:bodyPr/>
          <a:lstStyle/>
          <a:p>
            <a:pPr>
              <a:defRPr/>
            </a:pPr>
            <a:r>
              <a:rPr lang="fr-FR" smtClean="0"/>
              <a:t>Office de l'urbanisme</a:t>
            </a:r>
            <a:endParaRPr lang="de-DE"/>
          </a:p>
        </p:txBody>
      </p:sp>
      <p:sp>
        <p:nvSpPr>
          <p:cNvPr id="5" name="Espace réservé du pied de page 4"/>
          <p:cNvSpPr>
            <a:spLocks noGrp="1"/>
          </p:cNvSpPr>
          <p:nvPr>
            <p:ph type="ftr" sz="quarter" idx="11"/>
          </p:nvPr>
        </p:nvSpPr>
        <p:spPr/>
        <p:txBody>
          <a:bodyPr/>
          <a:lstStyle/>
          <a:p>
            <a:pPr>
              <a:defRPr/>
            </a:pPr>
            <a:r>
              <a:rPr lang="fr-CH" smtClean="0"/>
              <a:t>Département de l'aménagement, du logement et de l'énergie</a:t>
            </a:r>
            <a:endParaRPr lang="en-US"/>
          </a:p>
        </p:txBody>
      </p:sp>
      <p:sp>
        <p:nvSpPr>
          <p:cNvPr id="7" name="Accolade fermante 6"/>
          <p:cNvSpPr/>
          <p:nvPr/>
        </p:nvSpPr>
        <p:spPr>
          <a:xfrm>
            <a:off x="6128643" y="1473200"/>
            <a:ext cx="446315" cy="3340099"/>
          </a:xfrm>
          <a:prstGeom prst="rightBrace">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a:p>
        </p:txBody>
      </p:sp>
      <p:sp>
        <p:nvSpPr>
          <p:cNvPr id="8" name="Accolade fermante 7"/>
          <p:cNvSpPr/>
          <p:nvPr/>
        </p:nvSpPr>
        <p:spPr>
          <a:xfrm>
            <a:off x="6128639" y="4813299"/>
            <a:ext cx="446315" cy="945279"/>
          </a:xfrm>
          <a:prstGeom prst="rightBrace">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a:p>
        </p:txBody>
      </p:sp>
      <p:sp>
        <p:nvSpPr>
          <p:cNvPr id="9" name="ZoneTexte 8"/>
          <p:cNvSpPr txBox="1"/>
          <p:nvPr/>
        </p:nvSpPr>
        <p:spPr>
          <a:xfrm>
            <a:off x="6651142" y="2862963"/>
            <a:ext cx="2993601" cy="646331"/>
          </a:xfrm>
          <a:prstGeom prst="rect">
            <a:avLst/>
          </a:prstGeom>
          <a:noFill/>
        </p:spPr>
        <p:txBody>
          <a:bodyPr wrap="square" rtlCol="0">
            <a:spAutoFit/>
          </a:bodyPr>
          <a:lstStyle/>
          <a:p>
            <a:r>
              <a:rPr lang="fr-CH" dirty="0" smtClean="0"/>
              <a:t>Territorialement </a:t>
            </a:r>
          </a:p>
          <a:p>
            <a:r>
              <a:rPr lang="fr-CH" dirty="0" smtClean="0"/>
              <a:t>concernés</a:t>
            </a:r>
            <a:endParaRPr lang="fr-CH" dirty="0"/>
          </a:p>
        </p:txBody>
      </p:sp>
      <p:sp>
        <p:nvSpPr>
          <p:cNvPr id="10" name="ZoneTexte 9"/>
          <p:cNvSpPr txBox="1"/>
          <p:nvPr/>
        </p:nvSpPr>
        <p:spPr>
          <a:xfrm>
            <a:off x="6651142" y="5074629"/>
            <a:ext cx="2220480" cy="369332"/>
          </a:xfrm>
          <a:prstGeom prst="rect">
            <a:avLst/>
          </a:prstGeom>
          <a:noFill/>
        </p:spPr>
        <p:txBody>
          <a:bodyPr wrap="none" rtlCol="0">
            <a:spAutoFit/>
          </a:bodyPr>
          <a:lstStyle/>
          <a:p>
            <a:r>
              <a:rPr lang="fr-CH" dirty="0" smtClean="0"/>
              <a:t>"voisins" du quartier</a:t>
            </a:r>
            <a:endParaRPr lang="fr-CH" dirty="0"/>
          </a:p>
        </p:txBody>
      </p:sp>
    </p:spTree>
    <p:extLst>
      <p:ext uri="{BB962C8B-B14F-4D97-AF65-F5344CB8AC3E}">
        <p14:creationId xmlns:p14="http://schemas.microsoft.com/office/powerpoint/2010/main" val="35465476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r>
              <a:rPr lang="fr-FR" smtClean="0"/>
              <a:t>Office de l'urbanisme</a:t>
            </a:r>
            <a:endParaRPr lang="de-DE"/>
          </a:p>
        </p:txBody>
      </p:sp>
      <p:sp>
        <p:nvSpPr>
          <p:cNvPr id="5" name="Espace réservé du pied de page 4"/>
          <p:cNvSpPr>
            <a:spLocks noGrp="1"/>
          </p:cNvSpPr>
          <p:nvPr>
            <p:ph type="ftr" sz="quarter" idx="11"/>
          </p:nvPr>
        </p:nvSpPr>
        <p:spPr/>
        <p:txBody>
          <a:bodyPr/>
          <a:lstStyle/>
          <a:p>
            <a:pPr>
              <a:defRPr/>
            </a:pPr>
            <a:r>
              <a:rPr lang="fr-CH" smtClean="0"/>
              <a:t>Département de l'aménagement, du logement et de l'énergie</a:t>
            </a:r>
            <a:endParaRPr lang="en-US"/>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250" r="6895"/>
          <a:stretch/>
        </p:blipFill>
        <p:spPr bwMode="auto">
          <a:xfrm>
            <a:off x="0" y="952527"/>
            <a:ext cx="9144000" cy="4909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rme libre 5"/>
          <p:cNvSpPr/>
          <p:nvPr/>
        </p:nvSpPr>
        <p:spPr>
          <a:xfrm>
            <a:off x="3666478" y="2441359"/>
            <a:ext cx="2086252" cy="1296140"/>
          </a:xfrm>
          <a:custGeom>
            <a:avLst/>
            <a:gdLst>
              <a:gd name="connsiteX0" fmla="*/ 0 w 2086252"/>
              <a:gd name="connsiteY0" fmla="*/ 195309 h 1296140"/>
              <a:gd name="connsiteX1" fmla="*/ 106532 w 2086252"/>
              <a:gd name="connsiteY1" fmla="*/ 1296140 h 1296140"/>
              <a:gd name="connsiteX2" fmla="*/ 2059619 w 2086252"/>
              <a:gd name="connsiteY2" fmla="*/ 1233996 h 1296140"/>
              <a:gd name="connsiteX3" fmla="*/ 2086252 w 2086252"/>
              <a:gd name="connsiteY3" fmla="*/ 0 h 1296140"/>
              <a:gd name="connsiteX4" fmla="*/ 0 w 2086252"/>
              <a:gd name="connsiteY4" fmla="*/ 195309 h 129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6252" h="1296140">
                <a:moveTo>
                  <a:pt x="0" y="195309"/>
                </a:moveTo>
                <a:lnTo>
                  <a:pt x="106532" y="1296140"/>
                </a:lnTo>
                <a:lnTo>
                  <a:pt x="2059619" y="1233996"/>
                </a:lnTo>
                <a:lnTo>
                  <a:pt x="2086252" y="0"/>
                </a:lnTo>
                <a:lnTo>
                  <a:pt x="0" y="195309"/>
                </a:lnTo>
                <a:close/>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Ellipse 6"/>
          <p:cNvSpPr/>
          <p:nvPr/>
        </p:nvSpPr>
        <p:spPr>
          <a:xfrm>
            <a:off x="2521258" y="1597982"/>
            <a:ext cx="4225771" cy="2831976"/>
          </a:xfrm>
          <a:prstGeom prst="ellipse">
            <a:avLst/>
          </a:prstGeom>
          <a:noFill/>
          <a:ln w="571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à coins arrondis 7"/>
          <p:cNvSpPr/>
          <p:nvPr/>
        </p:nvSpPr>
        <p:spPr>
          <a:xfrm>
            <a:off x="6027936" y="648070"/>
            <a:ext cx="1740023" cy="843204"/>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tx1"/>
                </a:solidFill>
              </a:rPr>
              <a:t>Voisins du quartier ? </a:t>
            </a:r>
            <a:endParaRPr lang="fr-CH" dirty="0">
              <a:solidFill>
                <a:schemeClr val="tx1"/>
              </a:solidFill>
            </a:endParaRPr>
          </a:p>
        </p:txBody>
      </p:sp>
      <p:sp>
        <p:nvSpPr>
          <p:cNvPr id="10" name="Rectangle à coins arrondis 9"/>
          <p:cNvSpPr/>
          <p:nvPr/>
        </p:nvSpPr>
        <p:spPr>
          <a:xfrm>
            <a:off x="551894" y="2006528"/>
            <a:ext cx="1740023" cy="843204"/>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tx1"/>
                </a:solidFill>
              </a:rPr>
              <a:t>Périmètre du projet</a:t>
            </a:r>
            <a:endParaRPr lang="fr-CH" dirty="0">
              <a:solidFill>
                <a:schemeClr val="tx1"/>
              </a:solidFill>
            </a:endParaRPr>
          </a:p>
        </p:txBody>
      </p:sp>
      <p:cxnSp>
        <p:nvCxnSpPr>
          <p:cNvPr id="11" name="Connecteur droit avec flèche 10"/>
          <p:cNvCxnSpPr>
            <a:stCxn id="10" idx="4"/>
          </p:cNvCxnSpPr>
          <p:nvPr/>
        </p:nvCxnSpPr>
        <p:spPr>
          <a:xfrm>
            <a:off x="1059407" y="2955133"/>
            <a:ext cx="2607071" cy="28521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a:stCxn id="8" idx="4"/>
            <a:endCxn id="7" idx="7"/>
          </p:cNvCxnSpPr>
          <p:nvPr/>
        </p:nvCxnSpPr>
        <p:spPr>
          <a:xfrm flipH="1">
            <a:off x="6128179" y="1596675"/>
            <a:ext cx="407270" cy="4160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itre 1"/>
          <p:cNvSpPr txBox="1">
            <a:spLocks/>
          </p:cNvSpPr>
          <p:nvPr/>
        </p:nvSpPr>
        <p:spPr bwMode="auto">
          <a:xfrm>
            <a:off x="457200" y="-19047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a:lstStyle>
          <a:p>
            <a:r>
              <a:rPr lang="fr-CH" kern="0" smtClean="0"/>
              <a:t>Quelle définition pour les "voisins"</a:t>
            </a:r>
            <a:endParaRPr lang="fr-CH" kern="0" dirty="0"/>
          </a:p>
        </p:txBody>
      </p:sp>
    </p:spTree>
    <p:extLst>
      <p:ext uri="{BB962C8B-B14F-4D97-AF65-F5344CB8AC3E}">
        <p14:creationId xmlns:p14="http://schemas.microsoft.com/office/powerpoint/2010/main" val="31956011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9"/>
          <p:cNvSpPr>
            <a:spLocks noGrp="1" noChangeArrowheads="1"/>
          </p:cNvSpPr>
          <p:nvPr>
            <p:ph type="dt"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solidFill>
                  <a:schemeClr val="bg1"/>
                </a:solidFill>
              </a:rPr>
              <a:t>Office de l'urbanisme</a:t>
            </a:r>
            <a:endParaRPr lang="de-DE">
              <a:solidFill>
                <a:schemeClr val="bg1"/>
              </a:solidFill>
            </a:endParaRPr>
          </a:p>
        </p:txBody>
      </p:sp>
      <p:sp>
        <p:nvSpPr>
          <p:cNvPr id="3075" name="Rectangle 20"/>
          <p:cNvSpPr>
            <a:spLocks noGrp="1" noChangeArrowheads="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CH">
                <a:solidFill>
                  <a:schemeClr val="bg1"/>
                </a:solidFill>
              </a:rPr>
              <a:t>Département de l'aménagement, du logement et de l'énergie</a:t>
            </a:r>
            <a:endParaRPr lang="en-US">
              <a:solidFill>
                <a:schemeClr val="bg1"/>
              </a:solidFill>
            </a:endParaRPr>
          </a:p>
        </p:txBody>
      </p:sp>
      <p:sp>
        <p:nvSpPr>
          <p:cNvPr id="3076" name="Rectangle 2"/>
          <p:cNvSpPr>
            <a:spLocks noGrp="1" noChangeArrowheads="1"/>
          </p:cNvSpPr>
          <p:nvPr>
            <p:ph type="ctrTitle"/>
          </p:nvPr>
        </p:nvSpPr>
        <p:spPr>
          <a:xfrm>
            <a:off x="390612" y="2130425"/>
            <a:ext cx="8424910" cy="1470025"/>
          </a:xfrm>
        </p:spPr>
        <p:txBody>
          <a:bodyPr/>
          <a:lstStyle/>
          <a:p>
            <a:pPr algn="ctr" eaLnBrk="1" hangingPunct="1"/>
            <a:r>
              <a:rPr lang="fr-FR" sz="4000" dirty="0" smtClean="0"/>
              <a:t>Le cadre défini dans </a:t>
            </a:r>
            <a:r>
              <a:rPr lang="fr-FR" sz="4000" dirty="0" smtClean="0"/>
              <a:t>la nouvelle pratique</a:t>
            </a:r>
            <a:endParaRPr lang="fr-FR" sz="4000" dirty="0" smtClean="0"/>
          </a:p>
        </p:txBody>
      </p:sp>
    </p:spTree>
    <p:extLst>
      <p:ext uri="{BB962C8B-B14F-4D97-AF65-F5344CB8AC3E}">
        <p14:creationId xmlns:p14="http://schemas.microsoft.com/office/powerpoint/2010/main" val="13877910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Vocabulaire partagé</a:t>
            </a:r>
            <a:endParaRPr lang="fr-CH" dirty="0"/>
          </a:p>
        </p:txBody>
      </p:sp>
      <p:sp>
        <p:nvSpPr>
          <p:cNvPr id="3" name="Espace réservé du contenu 2"/>
          <p:cNvSpPr>
            <a:spLocks noGrp="1"/>
          </p:cNvSpPr>
          <p:nvPr>
            <p:ph idx="1"/>
          </p:nvPr>
        </p:nvSpPr>
        <p:spPr/>
        <p:txBody>
          <a:bodyPr/>
          <a:lstStyle/>
          <a:p>
            <a:r>
              <a:rPr lang="fr-CH" dirty="0" smtClean="0"/>
              <a:t>Un vocabulaire stabilisé</a:t>
            </a:r>
            <a:endParaRPr lang="fr-CH" dirty="0" smtClean="0"/>
          </a:p>
          <a:p>
            <a:r>
              <a:rPr lang="fr-CH" dirty="0" smtClean="0"/>
              <a:t>Des degrés d'implication différenciés dans le projet, par ordre croissant : </a:t>
            </a:r>
          </a:p>
          <a:p>
            <a:pPr lvl="1"/>
            <a:r>
              <a:rPr lang="fr-CH" dirty="0"/>
              <a:t>I</a:t>
            </a:r>
            <a:r>
              <a:rPr lang="fr-CH" dirty="0" smtClean="0"/>
              <a:t>nformation </a:t>
            </a:r>
            <a:endParaRPr lang="fr-CH" dirty="0" smtClean="0"/>
          </a:p>
          <a:p>
            <a:pPr lvl="1"/>
            <a:r>
              <a:rPr lang="fr-CH" dirty="0"/>
              <a:t>C</a:t>
            </a:r>
            <a:r>
              <a:rPr lang="fr-CH" dirty="0" smtClean="0"/>
              <a:t>onsultation </a:t>
            </a:r>
            <a:endParaRPr lang="fr-CH" dirty="0" smtClean="0"/>
          </a:p>
          <a:p>
            <a:pPr lvl="1"/>
            <a:r>
              <a:rPr lang="fr-CH" dirty="0" smtClean="0"/>
              <a:t>Concertation </a:t>
            </a:r>
          </a:p>
          <a:p>
            <a:endParaRPr lang="fr-CH" dirty="0" smtClean="0"/>
          </a:p>
        </p:txBody>
      </p:sp>
      <p:sp>
        <p:nvSpPr>
          <p:cNvPr id="4" name="Espace réservé de la date 3"/>
          <p:cNvSpPr>
            <a:spLocks noGrp="1"/>
          </p:cNvSpPr>
          <p:nvPr>
            <p:ph type="dt" sz="quarter" idx="10"/>
          </p:nvPr>
        </p:nvSpPr>
        <p:spPr/>
        <p:txBody>
          <a:bodyPr/>
          <a:lstStyle/>
          <a:p>
            <a:pPr>
              <a:defRPr/>
            </a:pPr>
            <a:r>
              <a:rPr lang="fr-FR" smtClean="0"/>
              <a:t>Office de l'urbanisme</a:t>
            </a:r>
            <a:endParaRPr lang="de-DE"/>
          </a:p>
        </p:txBody>
      </p:sp>
      <p:sp>
        <p:nvSpPr>
          <p:cNvPr id="5" name="Espace réservé du pied de page 4"/>
          <p:cNvSpPr>
            <a:spLocks noGrp="1"/>
          </p:cNvSpPr>
          <p:nvPr>
            <p:ph type="ftr" sz="quarter" idx="11"/>
          </p:nvPr>
        </p:nvSpPr>
        <p:spPr/>
        <p:txBody>
          <a:bodyPr/>
          <a:lstStyle/>
          <a:p>
            <a:pPr>
              <a:defRPr/>
            </a:pPr>
            <a:r>
              <a:rPr lang="fr-CH" smtClean="0"/>
              <a:t>Département de l'aménagement, du logement et de l'énergie</a:t>
            </a:r>
            <a:endParaRPr lang="en-US"/>
          </a:p>
        </p:txBody>
      </p:sp>
    </p:spTree>
    <p:extLst>
      <p:ext uri="{BB962C8B-B14F-4D97-AF65-F5344CB8AC3E}">
        <p14:creationId xmlns:p14="http://schemas.microsoft.com/office/powerpoint/2010/main" val="21246689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Vocabulaire stabilisé</a:t>
            </a:r>
            <a:endParaRPr lang="fr-CH" dirty="0"/>
          </a:p>
        </p:txBody>
      </p:sp>
      <p:sp>
        <p:nvSpPr>
          <p:cNvPr id="3" name="Espace réservé du contenu 2"/>
          <p:cNvSpPr>
            <a:spLocks noGrp="1"/>
          </p:cNvSpPr>
          <p:nvPr>
            <p:ph idx="1"/>
          </p:nvPr>
        </p:nvSpPr>
        <p:spPr>
          <a:xfrm>
            <a:off x="457200" y="1593150"/>
            <a:ext cx="8229600" cy="4033838"/>
          </a:xfrm>
        </p:spPr>
        <p:txBody>
          <a:bodyPr/>
          <a:lstStyle/>
          <a:p>
            <a:r>
              <a:rPr lang="fr-CH" dirty="0"/>
              <a:t>Séances et processus : distinguer chaque séance du processus de concertation</a:t>
            </a:r>
          </a:p>
          <a:p>
            <a:r>
              <a:rPr lang="fr-CH" dirty="0"/>
              <a:t>… </a:t>
            </a:r>
            <a:r>
              <a:rPr lang="fr-CH" i="1" dirty="0"/>
              <a:t>dans le cadre d'un processus de concertation</a:t>
            </a:r>
            <a:r>
              <a:rPr lang="fr-CH" dirty="0"/>
              <a:t>… </a:t>
            </a:r>
            <a:r>
              <a:rPr lang="fr-CH" dirty="0" smtClean="0"/>
              <a:t>(art. </a:t>
            </a:r>
            <a:r>
              <a:rPr lang="fr-CH" dirty="0"/>
              <a:t>5A LGZD</a:t>
            </a:r>
            <a:r>
              <a:rPr lang="fr-CH" dirty="0" smtClean="0"/>
              <a:t>)</a:t>
            </a:r>
          </a:p>
          <a:p>
            <a:r>
              <a:rPr lang="fr-CH" dirty="0" smtClean="0"/>
              <a:t>Le processus de concertation est l'ensemble des séances organisées avec les différentes parties prenantes pendant la phase d'élaboration du projet urbain</a:t>
            </a:r>
          </a:p>
          <a:p>
            <a:r>
              <a:rPr lang="fr-CH" dirty="0" smtClean="0"/>
              <a:t>Dans le processus de concertation, chaque séance poursuit des objectifs spécifiques : information, consultation, concertation</a:t>
            </a:r>
            <a:endParaRPr lang="fr-CH" dirty="0"/>
          </a:p>
        </p:txBody>
      </p:sp>
      <p:sp>
        <p:nvSpPr>
          <p:cNvPr id="4" name="Espace réservé de la date 3"/>
          <p:cNvSpPr>
            <a:spLocks noGrp="1"/>
          </p:cNvSpPr>
          <p:nvPr>
            <p:ph type="dt" sz="quarter" idx="10"/>
          </p:nvPr>
        </p:nvSpPr>
        <p:spPr/>
        <p:txBody>
          <a:bodyPr/>
          <a:lstStyle/>
          <a:p>
            <a:pPr>
              <a:defRPr/>
            </a:pPr>
            <a:r>
              <a:rPr lang="fr-FR" smtClean="0"/>
              <a:t>Office de l'urbanisme</a:t>
            </a:r>
            <a:endParaRPr lang="de-DE"/>
          </a:p>
        </p:txBody>
      </p:sp>
      <p:sp>
        <p:nvSpPr>
          <p:cNvPr id="5" name="Espace réservé du pied de page 4"/>
          <p:cNvSpPr>
            <a:spLocks noGrp="1"/>
          </p:cNvSpPr>
          <p:nvPr>
            <p:ph type="ftr" sz="quarter" idx="11"/>
          </p:nvPr>
        </p:nvSpPr>
        <p:spPr/>
        <p:txBody>
          <a:bodyPr/>
          <a:lstStyle/>
          <a:p>
            <a:pPr>
              <a:defRPr/>
            </a:pPr>
            <a:r>
              <a:rPr lang="fr-CH" smtClean="0"/>
              <a:t>Département de l'aménagement, du logement et de l'énergie</a:t>
            </a:r>
            <a:endParaRPr lang="en-US"/>
          </a:p>
        </p:txBody>
      </p:sp>
    </p:spTree>
    <p:extLst>
      <p:ext uri="{BB962C8B-B14F-4D97-AF65-F5344CB8AC3E}">
        <p14:creationId xmlns:p14="http://schemas.microsoft.com/office/powerpoint/2010/main" val="33900840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Phases de développement du projet</a:t>
            </a:r>
            <a:endParaRPr lang="fr-CH" dirty="0"/>
          </a:p>
        </p:txBody>
      </p:sp>
      <p:sp>
        <p:nvSpPr>
          <p:cNvPr id="4" name="Espace réservé de la date 3"/>
          <p:cNvSpPr>
            <a:spLocks noGrp="1"/>
          </p:cNvSpPr>
          <p:nvPr>
            <p:ph type="dt" sz="quarter" idx="10"/>
          </p:nvPr>
        </p:nvSpPr>
        <p:spPr/>
        <p:txBody>
          <a:bodyPr/>
          <a:lstStyle/>
          <a:p>
            <a:pPr>
              <a:defRPr/>
            </a:pPr>
            <a:r>
              <a:rPr lang="fr-FR" smtClean="0"/>
              <a:t>Office de l'urbanisme</a:t>
            </a:r>
            <a:endParaRPr lang="de-DE"/>
          </a:p>
        </p:txBody>
      </p:sp>
      <p:sp>
        <p:nvSpPr>
          <p:cNvPr id="5" name="Espace réservé du pied de page 4"/>
          <p:cNvSpPr>
            <a:spLocks noGrp="1"/>
          </p:cNvSpPr>
          <p:nvPr>
            <p:ph type="ftr" sz="quarter" idx="11"/>
          </p:nvPr>
        </p:nvSpPr>
        <p:spPr/>
        <p:txBody>
          <a:bodyPr/>
          <a:lstStyle/>
          <a:p>
            <a:pPr>
              <a:defRPr/>
            </a:pPr>
            <a:r>
              <a:rPr lang="fr-CH" smtClean="0"/>
              <a:t>Département de l'aménagement, du logement et de l'énergie</a:t>
            </a:r>
            <a:endParaRPr lang="en-US"/>
          </a:p>
        </p:txBody>
      </p:sp>
      <p:sp>
        <p:nvSpPr>
          <p:cNvPr id="27" name="Rectangle à coins arrondis 26"/>
          <p:cNvSpPr/>
          <p:nvPr/>
        </p:nvSpPr>
        <p:spPr>
          <a:xfrm>
            <a:off x="2752013" y="1504405"/>
            <a:ext cx="3172511" cy="1090189"/>
          </a:xfrm>
          <a:prstGeom prst="roundRect">
            <a:avLst/>
          </a:prstGeom>
          <a:solidFill>
            <a:srgbClr val="00CC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800" b="0" i="0" u="none" strike="noStrike" kern="0" cap="none" spc="0" normalizeH="0" baseline="0" noProof="0" dirty="0" smtClean="0">
                <a:ln>
                  <a:noFill/>
                </a:ln>
                <a:solidFill>
                  <a:sysClr val="windowText" lastClr="000000"/>
                </a:solidFill>
                <a:effectLst/>
                <a:uLnTx/>
                <a:uFillTx/>
                <a:latin typeface="Calibri"/>
                <a:ea typeface="+mn-ea"/>
                <a:cs typeface="+mn-cs"/>
              </a:rPr>
              <a:t>Elaboration du projet urbain</a:t>
            </a:r>
            <a:endParaRPr kumimoji="0" lang="fr-CH"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8" name="Rectangle à coins arrondis 27"/>
          <p:cNvSpPr/>
          <p:nvPr/>
        </p:nvSpPr>
        <p:spPr>
          <a:xfrm>
            <a:off x="938496" y="1513134"/>
            <a:ext cx="1676044" cy="1090189"/>
          </a:xfrm>
          <a:prstGeom prst="roundRect">
            <a:avLst/>
          </a:prstGeom>
          <a:solidFill>
            <a:srgbClr val="FFFF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CH" kern="0" dirty="0" smtClean="0">
                <a:solidFill>
                  <a:sysClr val="windowText" lastClr="000000"/>
                </a:solidFill>
                <a:latin typeface="Calibri"/>
              </a:rPr>
              <a:t>Etude d'opportunité</a:t>
            </a:r>
            <a:endParaRPr kumimoji="0" lang="fr-CH"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9" name="Rectangle à coins arrondis 28"/>
          <p:cNvSpPr/>
          <p:nvPr/>
        </p:nvSpPr>
        <p:spPr>
          <a:xfrm>
            <a:off x="6252470" y="1529054"/>
            <a:ext cx="1796054" cy="1090189"/>
          </a:xfrm>
          <a:prstGeom prst="roundRect">
            <a:avLst/>
          </a:prstGeom>
          <a:solidFill>
            <a:srgbClr val="FF00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600" b="0" i="0" u="none" strike="noStrike" kern="0" cap="none" spc="0" normalizeH="0" baseline="0" noProof="0" dirty="0" smtClean="0">
                <a:ln>
                  <a:noFill/>
                </a:ln>
                <a:solidFill>
                  <a:sysClr val="windowText" lastClr="000000"/>
                </a:solidFill>
                <a:effectLst/>
                <a:uLnTx/>
                <a:uFillTx/>
                <a:latin typeface="Calibri"/>
                <a:ea typeface="+mn-ea"/>
                <a:cs typeface="+mn-cs"/>
              </a:rPr>
              <a:t>Formalisation et procédures</a:t>
            </a:r>
            <a:endParaRPr kumimoji="0" lang="fr-CH"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0" name="Flèche droite 29"/>
          <p:cNvSpPr/>
          <p:nvPr/>
        </p:nvSpPr>
        <p:spPr>
          <a:xfrm>
            <a:off x="855519" y="3176011"/>
            <a:ext cx="7516124" cy="459027"/>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800" b="0" i="0" u="none" strike="noStrike" kern="0" cap="none" spc="0" normalizeH="0" baseline="0" noProof="0" dirty="0" smtClean="0">
                <a:ln>
                  <a:noFill/>
                </a:ln>
                <a:solidFill>
                  <a:sysClr val="window" lastClr="FFFFFF"/>
                </a:solidFill>
                <a:effectLst/>
                <a:uLnTx/>
                <a:uFillTx/>
                <a:latin typeface="Calibri"/>
                <a:ea typeface="+mn-ea"/>
                <a:cs typeface="+mn-cs"/>
              </a:rPr>
              <a:t>Développement du projet</a:t>
            </a:r>
            <a:endParaRPr kumimoji="0" lang="fr-CH"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32527589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Le temps de la concertation</a:t>
            </a:r>
            <a:endParaRPr lang="fr-CH" dirty="0"/>
          </a:p>
        </p:txBody>
      </p:sp>
      <p:sp>
        <p:nvSpPr>
          <p:cNvPr id="4" name="Espace réservé de la date 3"/>
          <p:cNvSpPr>
            <a:spLocks noGrp="1"/>
          </p:cNvSpPr>
          <p:nvPr>
            <p:ph type="dt" sz="quarter" idx="10"/>
          </p:nvPr>
        </p:nvSpPr>
        <p:spPr/>
        <p:txBody>
          <a:bodyPr/>
          <a:lstStyle/>
          <a:p>
            <a:pPr>
              <a:defRPr/>
            </a:pPr>
            <a:r>
              <a:rPr lang="fr-FR" smtClean="0"/>
              <a:t>Office de l'urbanisme</a:t>
            </a:r>
            <a:endParaRPr lang="de-DE"/>
          </a:p>
        </p:txBody>
      </p:sp>
      <p:sp>
        <p:nvSpPr>
          <p:cNvPr id="5" name="Espace réservé du pied de page 4"/>
          <p:cNvSpPr>
            <a:spLocks noGrp="1"/>
          </p:cNvSpPr>
          <p:nvPr>
            <p:ph type="ftr" sz="quarter" idx="11"/>
          </p:nvPr>
        </p:nvSpPr>
        <p:spPr/>
        <p:txBody>
          <a:bodyPr/>
          <a:lstStyle/>
          <a:p>
            <a:pPr>
              <a:defRPr/>
            </a:pPr>
            <a:r>
              <a:rPr lang="fr-CH" smtClean="0"/>
              <a:t>Département de l'aménagement, du logement et de l'énergie</a:t>
            </a:r>
            <a:endParaRPr lang="en-US"/>
          </a:p>
        </p:txBody>
      </p:sp>
      <p:sp>
        <p:nvSpPr>
          <p:cNvPr id="9" name="Rectangle à coins arrondis 8"/>
          <p:cNvSpPr/>
          <p:nvPr/>
        </p:nvSpPr>
        <p:spPr>
          <a:xfrm>
            <a:off x="2737759" y="4260796"/>
            <a:ext cx="3172511" cy="573784"/>
          </a:xfrm>
          <a:prstGeom prst="roundRect">
            <a:avLst/>
          </a:prstGeom>
          <a:solidFill>
            <a:srgbClr val="0070C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600" b="1" i="0" u="none" strike="noStrike" kern="0" cap="none" spc="0" normalizeH="0" baseline="0" noProof="0" dirty="0" smtClean="0">
                <a:ln>
                  <a:noFill/>
                </a:ln>
                <a:solidFill>
                  <a:sysClr val="window" lastClr="FFFFFF"/>
                </a:solidFill>
                <a:effectLst/>
                <a:uLnTx/>
                <a:uFillTx/>
                <a:latin typeface="Calibri"/>
                <a:ea typeface="+mn-ea"/>
                <a:cs typeface="+mn-cs"/>
              </a:rPr>
              <a:t>Le processus de concertation</a:t>
            </a:r>
            <a:endParaRPr kumimoji="0" lang="fr-CH" sz="16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2" name="Double flèche horizontale 11"/>
          <p:cNvSpPr/>
          <p:nvPr/>
        </p:nvSpPr>
        <p:spPr>
          <a:xfrm rot="16200000">
            <a:off x="2796775" y="3328972"/>
            <a:ext cx="1500489" cy="168815"/>
          </a:xfrm>
          <a:prstGeom prst="lef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 name="Double flèche horizontale 12"/>
          <p:cNvSpPr/>
          <p:nvPr/>
        </p:nvSpPr>
        <p:spPr>
          <a:xfrm rot="16200000">
            <a:off x="4481029" y="3322092"/>
            <a:ext cx="1485554" cy="166863"/>
          </a:xfrm>
          <a:prstGeom prst="lef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8" name="Rectangle à coins arrondis 27"/>
          <p:cNvSpPr/>
          <p:nvPr/>
        </p:nvSpPr>
        <p:spPr>
          <a:xfrm>
            <a:off x="2752013" y="1504405"/>
            <a:ext cx="3172511" cy="1090189"/>
          </a:xfrm>
          <a:prstGeom prst="roundRect">
            <a:avLst/>
          </a:prstGeom>
          <a:solidFill>
            <a:srgbClr val="00CC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800" b="0" i="0" u="none" strike="noStrike" kern="0" cap="none" spc="0" normalizeH="0" baseline="0" noProof="0" dirty="0" smtClean="0">
                <a:ln>
                  <a:noFill/>
                </a:ln>
                <a:solidFill>
                  <a:sysClr val="windowText" lastClr="000000"/>
                </a:solidFill>
                <a:effectLst/>
                <a:uLnTx/>
                <a:uFillTx/>
                <a:latin typeface="Calibri"/>
                <a:ea typeface="+mn-ea"/>
                <a:cs typeface="+mn-cs"/>
              </a:rPr>
              <a:t>Elaboration du projet urbain</a:t>
            </a:r>
            <a:endParaRPr kumimoji="0" lang="fr-CH"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9" name="Rectangle à coins arrondis 28"/>
          <p:cNvSpPr/>
          <p:nvPr/>
        </p:nvSpPr>
        <p:spPr>
          <a:xfrm>
            <a:off x="938496" y="1513134"/>
            <a:ext cx="1676044" cy="1090189"/>
          </a:xfrm>
          <a:prstGeom prst="roundRect">
            <a:avLst/>
          </a:prstGeom>
          <a:solidFill>
            <a:srgbClr val="FFFF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CH" kern="0" dirty="0" smtClean="0">
                <a:solidFill>
                  <a:sysClr val="windowText" lastClr="000000"/>
                </a:solidFill>
                <a:latin typeface="Calibri"/>
              </a:rPr>
              <a:t>Etude d'opportunité</a:t>
            </a:r>
            <a:endParaRPr kumimoji="0" lang="fr-CH"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0" name="Rectangle à coins arrondis 29"/>
          <p:cNvSpPr/>
          <p:nvPr/>
        </p:nvSpPr>
        <p:spPr>
          <a:xfrm>
            <a:off x="6252470" y="1529054"/>
            <a:ext cx="1796054" cy="1090189"/>
          </a:xfrm>
          <a:prstGeom prst="roundRect">
            <a:avLst/>
          </a:prstGeom>
          <a:solidFill>
            <a:srgbClr val="FF00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600" b="0" i="0" u="none" strike="noStrike" kern="0" cap="none" spc="0" normalizeH="0" baseline="0" noProof="0" dirty="0" smtClean="0">
                <a:ln>
                  <a:noFill/>
                </a:ln>
                <a:solidFill>
                  <a:sysClr val="windowText" lastClr="000000"/>
                </a:solidFill>
                <a:effectLst/>
                <a:uLnTx/>
                <a:uFillTx/>
                <a:latin typeface="Calibri"/>
                <a:ea typeface="+mn-ea"/>
                <a:cs typeface="+mn-cs"/>
              </a:rPr>
              <a:t>Formalisation et procédures</a:t>
            </a:r>
            <a:endParaRPr kumimoji="0" lang="fr-CH"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Flèche droite 6"/>
          <p:cNvSpPr/>
          <p:nvPr/>
        </p:nvSpPr>
        <p:spPr>
          <a:xfrm>
            <a:off x="855519" y="3176011"/>
            <a:ext cx="7516124" cy="459027"/>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800" b="0" i="0" u="none" strike="noStrike" kern="0" cap="none" spc="0" normalizeH="0" baseline="0" noProof="0" dirty="0" smtClean="0">
                <a:ln>
                  <a:noFill/>
                </a:ln>
                <a:solidFill>
                  <a:sysClr val="window" lastClr="FFFFFF"/>
                </a:solidFill>
                <a:effectLst/>
                <a:uLnTx/>
                <a:uFillTx/>
                <a:latin typeface="Calibri"/>
                <a:ea typeface="+mn-ea"/>
                <a:cs typeface="+mn-cs"/>
              </a:rPr>
              <a:t>Développement du projet</a:t>
            </a:r>
            <a:endParaRPr kumimoji="0" lang="fr-CH"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14311289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Elaboration du projet urbain et concertation</a:t>
            </a:r>
            <a:endParaRPr lang="fr-CH" dirty="0"/>
          </a:p>
        </p:txBody>
      </p:sp>
      <p:sp>
        <p:nvSpPr>
          <p:cNvPr id="4" name="Espace réservé de la date 3"/>
          <p:cNvSpPr>
            <a:spLocks noGrp="1"/>
          </p:cNvSpPr>
          <p:nvPr>
            <p:ph type="dt" sz="quarter" idx="10"/>
          </p:nvPr>
        </p:nvSpPr>
        <p:spPr/>
        <p:txBody>
          <a:bodyPr/>
          <a:lstStyle/>
          <a:p>
            <a:pPr>
              <a:defRPr/>
            </a:pPr>
            <a:r>
              <a:rPr lang="fr-FR" smtClean="0"/>
              <a:t>Office de l'urbanisme</a:t>
            </a:r>
            <a:endParaRPr lang="de-DE"/>
          </a:p>
        </p:txBody>
      </p:sp>
      <p:sp>
        <p:nvSpPr>
          <p:cNvPr id="5" name="Espace réservé du pied de page 4"/>
          <p:cNvSpPr>
            <a:spLocks noGrp="1"/>
          </p:cNvSpPr>
          <p:nvPr>
            <p:ph type="ftr" sz="quarter" idx="11"/>
          </p:nvPr>
        </p:nvSpPr>
        <p:spPr/>
        <p:txBody>
          <a:bodyPr/>
          <a:lstStyle/>
          <a:p>
            <a:pPr>
              <a:defRPr/>
            </a:pPr>
            <a:r>
              <a:rPr lang="fr-CH" smtClean="0"/>
              <a:t>Département de l'aménagement, du logement et de l'énergie</a:t>
            </a:r>
            <a:endParaRPr lang="en-US"/>
          </a:p>
        </p:txBody>
      </p:sp>
      <p:sp>
        <p:nvSpPr>
          <p:cNvPr id="9" name="Rectangle à coins arrondis 8"/>
          <p:cNvSpPr/>
          <p:nvPr/>
        </p:nvSpPr>
        <p:spPr>
          <a:xfrm>
            <a:off x="518259" y="4260796"/>
            <a:ext cx="3172511" cy="573784"/>
          </a:xfrm>
          <a:prstGeom prst="roundRect">
            <a:avLst/>
          </a:prstGeom>
          <a:solidFill>
            <a:srgbClr val="0070C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200" b="1" i="0" u="none" strike="noStrike" kern="0" cap="none" spc="0" normalizeH="0" baseline="0" noProof="0" dirty="0" smtClean="0">
                <a:ln>
                  <a:noFill/>
                </a:ln>
                <a:solidFill>
                  <a:sysClr val="window" lastClr="FFFFFF"/>
                </a:solidFill>
                <a:effectLst/>
                <a:uLnTx/>
                <a:uFillTx/>
                <a:latin typeface="Calibri"/>
                <a:ea typeface="+mn-ea"/>
                <a:cs typeface="+mn-cs"/>
              </a:rPr>
              <a:t>Mise en œuvre du processus de concertation</a:t>
            </a:r>
            <a:endParaRPr kumimoji="0" lang="fr-CH" sz="12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2" name="Double flèche horizontale 11"/>
          <p:cNvSpPr/>
          <p:nvPr/>
        </p:nvSpPr>
        <p:spPr>
          <a:xfrm rot="16200000">
            <a:off x="1349172" y="3328972"/>
            <a:ext cx="1500489" cy="168815"/>
          </a:xfrm>
          <a:prstGeom prst="lef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8" name="Rectangle à coins arrondis 27"/>
          <p:cNvSpPr/>
          <p:nvPr/>
        </p:nvSpPr>
        <p:spPr>
          <a:xfrm>
            <a:off x="532513" y="1504405"/>
            <a:ext cx="3172511" cy="1090189"/>
          </a:xfrm>
          <a:prstGeom prst="roundRect">
            <a:avLst/>
          </a:prstGeom>
          <a:solidFill>
            <a:srgbClr val="00CC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800" b="0" i="0" u="none" strike="noStrike" kern="0" cap="none" spc="0" normalizeH="0" baseline="0" noProof="0" dirty="0" smtClean="0">
                <a:ln>
                  <a:noFill/>
                </a:ln>
                <a:solidFill>
                  <a:sysClr val="windowText" lastClr="000000"/>
                </a:solidFill>
                <a:effectLst/>
                <a:uLnTx/>
                <a:uFillTx/>
                <a:latin typeface="Calibri"/>
                <a:ea typeface="+mn-ea"/>
                <a:cs typeface="+mn-cs"/>
              </a:rPr>
              <a:t>Elaboration du projet urbain</a:t>
            </a:r>
            <a:endParaRPr kumimoji="0" lang="fr-CH"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 name="Rectangle à coins arrondis 22"/>
          <p:cNvSpPr/>
          <p:nvPr/>
        </p:nvSpPr>
        <p:spPr>
          <a:xfrm>
            <a:off x="3879541" y="1136340"/>
            <a:ext cx="5131293" cy="468740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Wingdings" pitchFamily="2" charset="2"/>
              <a:buChar char="è"/>
            </a:pPr>
            <a:r>
              <a:rPr lang="fr-CH" sz="1600" b="1" dirty="0" smtClean="0">
                <a:solidFill>
                  <a:schemeClr val="tx1"/>
                </a:solidFill>
                <a:sym typeface="Wingdings" pitchFamily="2" charset="2"/>
              </a:rPr>
              <a:t>Résultat à l'issue de la phase : </a:t>
            </a:r>
          </a:p>
          <a:p>
            <a:pPr marL="285750" indent="-285750">
              <a:buFontTx/>
              <a:buChar char="-"/>
            </a:pPr>
            <a:r>
              <a:rPr lang="fr-CH" sz="1600" b="1" dirty="0" smtClean="0">
                <a:solidFill>
                  <a:schemeClr val="tx1"/>
                </a:solidFill>
                <a:sym typeface="Wingdings" pitchFamily="2" charset="2"/>
              </a:rPr>
              <a:t>un projet le plus largement partagé et à l'opérationnalité accrue </a:t>
            </a:r>
          </a:p>
          <a:p>
            <a:pPr marL="285750" indent="-285750">
              <a:buFontTx/>
              <a:buChar char="-"/>
            </a:pPr>
            <a:r>
              <a:rPr lang="fr-CH" sz="1600" b="1" dirty="0" smtClean="0">
                <a:solidFill>
                  <a:schemeClr val="tx1"/>
                </a:solidFill>
                <a:sym typeface="Wingdings" pitchFamily="2" charset="2"/>
              </a:rPr>
              <a:t>Un bilan de la concertation intégré au rapport explicatif</a:t>
            </a:r>
            <a:endParaRPr lang="fr-CH" sz="1600" b="1" dirty="0" smtClean="0">
              <a:solidFill>
                <a:schemeClr val="tx1"/>
              </a:solidFill>
            </a:endParaRPr>
          </a:p>
          <a:p>
            <a:endParaRPr lang="fr-FR" sz="1600" dirty="0">
              <a:solidFill>
                <a:schemeClr val="tx1"/>
              </a:solidFill>
            </a:endParaRPr>
          </a:p>
          <a:p>
            <a:r>
              <a:rPr lang="fr-FR" sz="1600" dirty="0" smtClean="0">
                <a:solidFill>
                  <a:schemeClr val="tx1"/>
                </a:solidFill>
              </a:rPr>
              <a:t>Un processus de concertation en 3 temps :</a:t>
            </a:r>
          </a:p>
          <a:p>
            <a:endParaRPr lang="fr-FR" sz="1600" dirty="0" smtClean="0">
              <a:solidFill>
                <a:schemeClr val="tx1"/>
              </a:solidFill>
            </a:endParaRPr>
          </a:p>
          <a:p>
            <a:pPr marL="285750" indent="-285750">
              <a:buFontTx/>
              <a:buChar char="-"/>
            </a:pPr>
            <a:r>
              <a:rPr lang="fr-FR" sz="1600" dirty="0" smtClean="0">
                <a:solidFill>
                  <a:schemeClr val="tx1"/>
                </a:solidFill>
              </a:rPr>
              <a:t>Ouvrir du dialogue avec acteurs associés</a:t>
            </a:r>
          </a:p>
          <a:p>
            <a:pPr marL="285750" indent="-285750">
              <a:buFontTx/>
              <a:buChar char="-"/>
            </a:pPr>
            <a:r>
              <a:rPr lang="fr-FR" sz="1600" dirty="0" smtClean="0">
                <a:solidFill>
                  <a:schemeClr val="tx1"/>
                </a:solidFill>
              </a:rPr>
              <a:t>Associer les acteurs à l'élaboration du projet</a:t>
            </a:r>
          </a:p>
          <a:p>
            <a:pPr marL="285750" indent="-285750">
              <a:buFontTx/>
              <a:buChar char="-"/>
            </a:pPr>
            <a:r>
              <a:rPr lang="fr-FR" sz="1600" dirty="0" smtClean="0">
                <a:solidFill>
                  <a:schemeClr val="tx1"/>
                </a:solidFill>
              </a:rPr>
              <a:t>Restituer les résultats et informer de la suite</a:t>
            </a:r>
          </a:p>
          <a:p>
            <a:pPr marL="285750" indent="-285750">
              <a:buFontTx/>
              <a:buChar char="-"/>
            </a:pPr>
            <a:endParaRPr lang="fr-FR" sz="1600" dirty="0">
              <a:solidFill>
                <a:schemeClr val="tx1"/>
              </a:solidFill>
            </a:endParaRPr>
          </a:p>
          <a:p>
            <a:r>
              <a:rPr lang="fr-FR" sz="1600" dirty="0" smtClean="0">
                <a:solidFill>
                  <a:schemeClr val="tx1"/>
                </a:solidFill>
              </a:rPr>
              <a:t>2 types d'acteurs :</a:t>
            </a:r>
          </a:p>
          <a:p>
            <a:endParaRPr lang="fr-FR" sz="1600" dirty="0" smtClean="0">
              <a:solidFill>
                <a:schemeClr val="tx1"/>
              </a:solidFill>
            </a:endParaRPr>
          </a:p>
          <a:p>
            <a:pPr marL="285750" indent="-285750">
              <a:buFontTx/>
              <a:buChar char="-"/>
            </a:pPr>
            <a:r>
              <a:rPr lang="fr-FR" sz="1600" dirty="0" smtClean="0">
                <a:solidFill>
                  <a:schemeClr val="tx1"/>
                </a:solidFill>
              </a:rPr>
              <a:t>Les acteurs territorialement concernés</a:t>
            </a:r>
          </a:p>
          <a:p>
            <a:pPr marL="285750" indent="-285750">
              <a:buFontTx/>
              <a:buChar char="-"/>
            </a:pPr>
            <a:r>
              <a:rPr lang="fr-FR" sz="1600" dirty="0" smtClean="0">
                <a:solidFill>
                  <a:schemeClr val="tx1"/>
                </a:solidFill>
              </a:rPr>
              <a:t>Les voisins du quartier</a:t>
            </a:r>
          </a:p>
          <a:p>
            <a:pPr marL="285750" indent="-285750">
              <a:buFontTx/>
              <a:buChar char="-"/>
            </a:pPr>
            <a:endParaRPr lang="fr-FR" sz="1600" dirty="0" smtClean="0">
              <a:solidFill>
                <a:schemeClr val="tx1"/>
              </a:solidFill>
            </a:endParaRPr>
          </a:p>
          <a:p>
            <a:pPr lvl="0"/>
            <a:endParaRPr lang="fr-CH" dirty="0">
              <a:solidFill>
                <a:schemeClr val="tx1"/>
              </a:solidFill>
            </a:endParaRPr>
          </a:p>
        </p:txBody>
      </p:sp>
      <p:sp>
        <p:nvSpPr>
          <p:cNvPr id="7" name="Flèche droite 6"/>
          <p:cNvSpPr/>
          <p:nvPr/>
        </p:nvSpPr>
        <p:spPr>
          <a:xfrm>
            <a:off x="408290" y="3176011"/>
            <a:ext cx="3639846" cy="459027"/>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800" b="0" i="0" u="none" strike="noStrike" kern="0" cap="none" spc="0" normalizeH="0" baseline="0" noProof="0" dirty="0" smtClean="0">
                <a:ln>
                  <a:noFill/>
                </a:ln>
                <a:solidFill>
                  <a:sysClr val="window" lastClr="FFFFFF"/>
                </a:solidFill>
                <a:effectLst/>
                <a:uLnTx/>
                <a:uFillTx/>
                <a:latin typeface="Calibri"/>
                <a:ea typeface="+mn-ea"/>
                <a:cs typeface="+mn-cs"/>
              </a:rPr>
              <a:t>Développement du projet</a:t>
            </a:r>
            <a:endParaRPr kumimoji="0" lang="fr-CH"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9668571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Un processus en 3 phases… </a:t>
            </a:r>
            <a:r>
              <a:rPr lang="fr-CH" dirty="0"/>
              <a:t/>
            </a:r>
            <a:br>
              <a:rPr lang="fr-CH" dirty="0"/>
            </a:br>
            <a:r>
              <a:rPr lang="fr-CH" dirty="0" smtClean="0"/>
              <a:t>à contextualiser</a:t>
            </a:r>
            <a:endParaRPr lang="fr-CH" dirty="0"/>
          </a:p>
        </p:txBody>
      </p:sp>
      <p:sp>
        <p:nvSpPr>
          <p:cNvPr id="4" name="Espace réservé de la date 3"/>
          <p:cNvSpPr>
            <a:spLocks noGrp="1"/>
          </p:cNvSpPr>
          <p:nvPr>
            <p:ph type="dt" sz="quarter" idx="10"/>
          </p:nvPr>
        </p:nvSpPr>
        <p:spPr/>
        <p:txBody>
          <a:bodyPr/>
          <a:lstStyle/>
          <a:p>
            <a:pPr>
              <a:defRPr/>
            </a:pPr>
            <a:r>
              <a:rPr lang="fr-FR" smtClean="0"/>
              <a:t>Office de l'urbanisme</a:t>
            </a:r>
            <a:endParaRPr lang="de-DE"/>
          </a:p>
        </p:txBody>
      </p:sp>
      <p:sp>
        <p:nvSpPr>
          <p:cNvPr id="5" name="Espace réservé du pied de page 4"/>
          <p:cNvSpPr>
            <a:spLocks noGrp="1"/>
          </p:cNvSpPr>
          <p:nvPr>
            <p:ph type="ftr" sz="quarter" idx="11"/>
          </p:nvPr>
        </p:nvSpPr>
        <p:spPr/>
        <p:txBody>
          <a:bodyPr/>
          <a:lstStyle/>
          <a:p>
            <a:pPr>
              <a:defRPr/>
            </a:pPr>
            <a:r>
              <a:rPr lang="fr-CH" smtClean="0"/>
              <a:t>Département de l'aménagement, du logement et de l'énergie</a:t>
            </a:r>
            <a:endParaRPr lang="en-US"/>
          </a:p>
        </p:txBody>
      </p:sp>
      <p:sp>
        <p:nvSpPr>
          <p:cNvPr id="12" name="Double flèche horizontale 11"/>
          <p:cNvSpPr/>
          <p:nvPr/>
        </p:nvSpPr>
        <p:spPr>
          <a:xfrm rot="16200000">
            <a:off x="1719776" y="3285101"/>
            <a:ext cx="1126608" cy="168816"/>
          </a:xfrm>
          <a:prstGeom prst="lef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8" name="Rectangle à coins arrondis 27"/>
          <p:cNvSpPr/>
          <p:nvPr/>
        </p:nvSpPr>
        <p:spPr>
          <a:xfrm>
            <a:off x="1908673" y="1504405"/>
            <a:ext cx="4957775" cy="1090189"/>
          </a:xfrm>
          <a:prstGeom prst="roundRect">
            <a:avLst/>
          </a:prstGeom>
          <a:solidFill>
            <a:srgbClr val="00CC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800" b="0" i="0" u="none" strike="noStrike" kern="0" cap="none" spc="0" normalizeH="0" baseline="0" noProof="0" dirty="0" smtClean="0">
                <a:ln>
                  <a:noFill/>
                </a:ln>
                <a:solidFill>
                  <a:sysClr val="windowText" lastClr="000000"/>
                </a:solidFill>
                <a:effectLst/>
                <a:uLnTx/>
                <a:uFillTx/>
                <a:latin typeface="Calibri"/>
                <a:ea typeface="+mn-ea"/>
                <a:cs typeface="+mn-cs"/>
              </a:rPr>
              <a:t>Elaboration du projet urbain</a:t>
            </a:r>
            <a:endParaRPr kumimoji="0" lang="fr-CH"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 name="Rectangle à coins arrondis 13"/>
          <p:cNvSpPr/>
          <p:nvPr/>
        </p:nvSpPr>
        <p:spPr>
          <a:xfrm>
            <a:off x="1908673" y="4008268"/>
            <a:ext cx="864096" cy="72008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200" b="1" i="0" u="none" strike="noStrike" kern="0" cap="none" spc="0" normalizeH="0" baseline="0" noProof="0" dirty="0" smtClean="0">
                <a:ln>
                  <a:noFill/>
                </a:ln>
                <a:solidFill>
                  <a:sysClr val="window" lastClr="FFFFFF"/>
                </a:solidFill>
                <a:effectLst/>
                <a:uLnTx/>
                <a:uFillTx/>
                <a:latin typeface="Calibri"/>
                <a:ea typeface="+mn-ea"/>
                <a:cs typeface="+mn-cs"/>
              </a:rPr>
              <a:t>Ouvrir le dialogue</a:t>
            </a:r>
            <a:endParaRPr kumimoji="0" lang="fr-CH" sz="12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5" name="Rectangle à coins arrondis 14"/>
          <p:cNvSpPr/>
          <p:nvPr/>
        </p:nvSpPr>
        <p:spPr>
          <a:xfrm>
            <a:off x="2865797" y="4008268"/>
            <a:ext cx="2972501" cy="72008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400" b="1" i="0" u="none" strike="noStrike" kern="0" cap="none" spc="0" normalizeH="0" baseline="0" noProof="0" dirty="0" smtClean="0">
                <a:ln>
                  <a:noFill/>
                </a:ln>
                <a:solidFill>
                  <a:sysClr val="window" lastClr="FFFFFF"/>
                </a:solidFill>
                <a:effectLst/>
                <a:uLnTx/>
                <a:uFillTx/>
                <a:latin typeface="Calibri"/>
                <a:ea typeface="+mn-ea"/>
                <a:cs typeface="+mn-cs"/>
              </a:rPr>
              <a:t>Associer à l'élaboration du projet</a:t>
            </a:r>
            <a:endParaRPr kumimoji="0" lang="fr-CH" sz="14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6" name="Rectangle à coins arrondis 15"/>
          <p:cNvSpPr/>
          <p:nvPr/>
        </p:nvSpPr>
        <p:spPr>
          <a:xfrm>
            <a:off x="5930344" y="4008268"/>
            <a:ext cx="936104" cy="72008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400" b="1" i="0" u="none" strike="noStrike" kern="0" cap="none" spc="0" normalizeH="0" baseline="0" noProof="0" dirty="0" smtClean="0">
                <a:ln>
                  <a:noFill/>
                </a:ln>
                <a:solidFill>
                  <a:sysClr val="window" lastClr="FFFFFF"/>
                </a:solidFill>
                <a:effectLst/>
                <a:uLnTx/>
                <a:uFillTx/>
                <a:latin typeface="Calibri"/>
                <a:ea typeface="+mn-ea"/>
                <a:cs typeface="+mn-cs"/>
              </a:rPr>
              <a:t>Restituer</a:t>
            </a:r>
            <a:endParaRPr kumimoji="0" lang="fr-CH" sz="14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7" name="Rectangle à coins arrondis 16"/>
          <p:cNvSpPr/>
          <p:nvPr/>
        </p:nvSpPr>
        <p:spPr>
          <a:xfrm>
            <a:off x="6980466" y="1529054"/>
            <a:ext cx="1796054" cy="1090189"/>
          </a:xfrm>
          <a:prstGeom prst="roundRect">
            <a:avLst/>
          </a:prstGeom>
          <a:solidFill>
            <a:srgbClr val="FF00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600" b="0" i="0" u="none" strike="noStrike" kern="0" cap="none" spc="0" normalizeH="0" baseline="0" noProof="0" dirty="0" smtClean="0">
                <a:ln>
                  <a:noFill/>
                </a:ln>
                <a:solidFill>
                  <a:sysClr val="windowText" lastClr="000000"/>
                </a:solidFill>
                <a:effectLst/>
                <a:uLnTx/>
                <a:uFillTx/>
                <a:latin typeface="Calibri"/>
                <a:ea typeface="+mn-ea"/>
                <a:cs typeface="+mn-cs"/>
              </a:rPr>
              <a:t>Formalisation et procédures</a:t>
            </a:r>
            <a:endParaRPr kumimoji="0" lang="fr-CH"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 name="Rectangle à coins arrondis 17"/>
          <p:cNvSpPr/>
          <p:nvPr/>
        </p:nvSpPr>
        <p:spPr>
          <a:xfrm>
            <a:off x="130598" y="1513134"/>
            <a:ext cx="1676044" cy="1090189"/>
          </a:xfrm>
          <a:prstGeom prst="roundRect">
            <a:avLst/>
          </a:prstGeom>
          <a:solidFill>
            <a:srgbClr val="FFFF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CH" kern="0" dirty="0" smtClean="0">
                <a:solidFill>
                  <a:sysClr val="windowText" lastClr="000000"/>
                </a:solidFill>
                <a:latin typeface="Calibri"/>
              </a:rPr>
              <a:t>Etude d'opportunité</a:t>
            </a:r>
            <a:endParaRPr kumimoji="0" lang="fr-CH"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 name="Double flèche horizontale 18"/>
          <p:cNvSpPr/>
          <p:nvPr/>
        </p:nvSpPr>
        <p:spPr>
          <a:xfrm rot="16200000">
            <a:off x="5835092" y="3317109"/>
            <a:ext cx="1126608" cy="168816"/>
          </a:xfrm>
          <a:prstGeom prst="lef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0" name="Double flèche horizontale 19"/>
          <p:cNvSpPr/>
          <p:nvPr/>
        </p:nvSpPr>
        <p:spPr>
          <a:xfrm rot="16200000">
            <a:off x="3788743" y="3321116"/>
            <a:ext cx="1126608" cy="168816"/>
          </a:xfrm>
          <a:prstGeom prst="lef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 name="Flèche droite 6"/>
          <p:cNvSpPr/>
          <p:nvPr/>
        </p:nvSpPr>
        <p:spPr>
          <a:xfrm>
            <a:off x="408289" y="3176011"/>
            <a:ext cx="7315284" cy="459027"/>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800" b="0" i="0" u="none" strike="noStrike" kern="0" cap="none" spc="0" normalizeH="0" baseline="0" noProof="0" dirty="0" smtClean="0">
                <a:ln>
                  <a:noFill/>
                </a:ln>
                <a:solidFill>
                  <a:sysClr val="window" lastClr="FFFFFF"/>
                </a:solidFill>
                <a:effectLst/>
                <a:uLnTx/>
                <a:uFillTx/>
                <a:latin typeface="Calibri"/>
                <a:ea typeface="+mn-ea"/>
                <a:cs typeface="+mn-cs"/>
              </a:rPr>
              <a:t>Développement du projet</a:t>
            </a:r>
            <a:endParaRPr kumimoji="0" lang="fr-CH"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36922413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9"/>
          <p:cNvSpPr>
            <a:spLocks noGrp="1" noChangeArrowheads="1"/>
          </p:cNvSpPr>
          <p:nvPr>
            <p:ph type="dt"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solidFill>
                  <a:schemeClr val="bg1"/>
                </a:solidFill>
              </a:rPr>
              <a:t>Office de l'urbanisme</a:t>
            </a:r>
            <a:endParaRPr lang="de-DE">
              <a:solidFill>
                <a:schemeClr val="bg1"/>
              </a:solidFill>
            </a:endParaRPr>
          </a:p>
        </p:txBody>
      </p:sp>
      <p:sp>
        <p:nvSpPr>
          <p:cNvPr id="3075" name="Rectangle 20"/>
          <p:cNvSpPr>
            <a:spLocks noGrp="1" noChangeArrowheads="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CH">
                <a:solidFill>
                  <a:schemeClr val="bg1"/>
                </a:solidFill>
              </a:rPr>
              <a:t>Département de l'aménagement, du logement et de l'énergie</a:t>
            </a:r>
            <a:endParaRPr lang="en-US">
              <a:solidFill>
                <a:schemeClr val="bg1"/>
              </a:solidFill>
            </a:endParaRPr>
          </a:p>
        </p:txBody>
      </p:sp>
      <p:sp>
        <p:nvSpPr>
          <p:cNvPr id="3076" name="Rectangle 2"/>
          <p:cNvSpPr>
            <a:spLocks noGrp="1" noChangeArrowheads="1"/>
          </p:cNvSpPr>
          <p:nvPr>
            <p:ph type="ctrTitle"/>
          </p:nvPr>
        </p:nvSpPr>
        <p:spPr>
          <a:xfrm>
            <a:off x="390612" y="2130425"/>
            <a:ext cx="8424910" cy="1470025"/>
          </a:xfrm>
        </p:spPr>
        <p:txBody>
          <a:bodyPr/>
          <a:lstStyle/>
          <a:p>
            <a:pPr algn="ctr" eaLnBrk="1" hangingPunct="1"/>
            <a:r>
              <a:rPr lang="fr-FR" sz="4000" dirty="0" smtClean="0"/>
              <a:t>Les obligations </a:t>
            </a:r>
            <a:r>
              <a:rPr lang="fr-FR" sz="4000" dirty="0" smtClean="0"/>
              <a:t>légales</a:t>
            </a:r>
          </a:p>
        </p:txBody>
      </p:sp>
    </p:spTree>
    <p:extLst>
      <p:ext uri="{BB962C8B-B14F-4D97-AF65-F5344CB8AC3E}">
        <p14:creationId xmlns:p14="http://schemas.microsoft.com/office/powerpoint/2010/main" val="38559234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En résumé</a:t>
            </a:r>
            <a:endParaRPr lang="fr-CH" dirty="0"/>
          </a:p>
        </p:txBody>
      </p:sp>
      <p:sp>
        <p:nvSpPr>
          <p:cNvPr id="3" name="Espace réservé du contenu 2"/>
          <p:cNvSpPr>
            <a:spLocks noGrp="1"/>
          </p:cNvSpPr>
          <p:nvPr>
            <p:ph idx="1"/>
          </p:nvPr>
        </p:nvSpPr>
        <p:spPr/>
        <p:txBody>
          <a:bodyPr/>
          <a:lstStyle/>
          <a:p>
            <a:pPr>
              <a:defRPr/>
            </a:pPr>
            <a:r>
              <a:rPr lang="fr-CH" dirty="0"/>
              <a:t>La démarche de concertation se place en amont des procédures dont les enquêtes publiques</a:t>
            </a:r>
          </a:p>
          <a:p>
            <a:pPr>
              <a:defRPr/>
            </a:pPr>
            <a:r>
              <a:rPr lang="fr-CH" dirty="0"/>
              <a:t>Un temps dédié pendant la phase d'élaboration des </a:t>
            </a:r>
            <a:r>
              <a:rPr lang="fr-CH" dirty="0" smtClean="0"/>
              <a:t>projets</a:t>
            </a:r>
            <a:endParaRPr lang="fr-CH" dirty="0"/>
          </a:p>
          <a:p>
            <a:pPr>
              <a:defRPr/>
            </a:pPr>
            <a:r>
              <a:rPr lang="fr-CH" dirty="0"/>
              <a:t>Une période resserrée pour travailler </a:t>
            </a:r>
            <a:r>
              <a:rPr lang="fr-CH" dirty="0" smtClean="0"/>
              <a:t>avec les acteurs</a:t>
            </a:r>
            <a:endParaRPr lang="fr-CH" dirty="0"/>
          </a:p>
          <a:p>
            <a:pPr>
              <a:defRPr/>
            </a:pPr>
            <a:r>
              <a:rPr lang="fr-CH" dirty="0"/>
              <a:t>Un effort, un investissement temps particulier pour donner une impulsion aux concepteurs</a:t>
            </a:r>
          </a:p>
          <a:p>
            <a:pPr>
              <a:defRPr/>
            </a:pPr>
            <a:r>
              <a:rPr lang="fr-CH" dirty="0"/>
              <a:t>Toutes les facultés de s’exprimer, normatives et politiques, sont conservées</a:t>
            </a:r>
          </a:p>
          <a:p>
            <a:endParaRPr lang="fr-CH" dirty="0"/>
          </a:p>
        </p:txBody>
      </p:sp>
      <p:sp>
        <p:nvSpPr>
          <p:cNvPr id="4" name="Espace réservé de la date 3"/>
          <p:cNvSpPr>
            <a:spLocks noGrp="1"/>
          </p:cNvSpPr>
          <p:nvPr>
            <p:ph type="dt" sz="quarter" idx="10"/>
          </p:nvPr>
        </p:nvSpPr>
        <p:spPr/>
        <p:txBody>
          <a:bodyPr/>
          <a:lstStyle/>
          <a:p>
            <a:pPr>
              <a:defRPr/>
            </a:pPr>
            <a:r>
              <a:rPr lang="fr-FR" smtClean="0"/>
              <a:t>Office de l'urbanisme</a:t>
            </a:r>
            <a:endParaRPr lang="de-DE"/>
          </a:p>
        </p:txBody>
      </p:sp>
      <p:sp>
        <p:nvSpPr>
          <p:cNvPr id="5" name="Espace réservé du pied de page 4"/>
          <p:cNvSpPr>
            <a:spLocks noGrp="1"/>
          </p:cNvSpPr>
          <p:nvPr>
            <p:ph type="ftr" sz="quarter" idx="11"/>
          </p:nvPr>
        </p:nvSpPr>
        <p:spPr/>
        <p:txBody>
          <a:bodyPr/>
          <a:lstStyle/>
          <a:p>
            <a:pPr>
              <a:defRPr/>
            </a:pPr>
            <a:r>
              <a:rPr lang="fr-CH" smtClean="0"/>
              <a:t>Département de l'aménagement, du logement et de l'énergie</a:t>
            </a:r>
            <a:endParaRPr lang="en-US"/>
          </a:p>
        </p:txBody>
      </p:sp>
    </p:spTree>
    <p:extLst>
      <p:ext uri="{BB962C8B-B14F-4D97-AF65-F5344CB8AC3E}">
        <p14:creationId xmlns:p14="http://schemas.microsoft.com/office/powerpoint/2010/main" val="3467474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9"/>
          <p:cNvSpPr>
            <a:spLocks noGrp="1" noChangeArrowheads="1"/>
          </p:cNvSpPr>
          <p:nvPr>
            <p:ph type="dt"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solidFill>
                  <a:schemeClr val="bg1"/>
                </a:solidFill>
              </a:rPr>
              <a:t>Office de l'urbanisme</a:t>
            </a:r>
            <a:endParaRPr lang="de-DE">
              <a:solidFill>
                <a:schemeClr val="bg1"/>
              </a:solidFill>
            </a:endParaRPr>
          </a:p>
        </p:txBody>
      </p:sp>
      <p:sp>
        <p:nvSpPr>
          <p:cNvPr id="3075" name="Rectangle 20"/>
          <p:cNvSpPr>
            <a:spLocks noGrp="1" noChangeArrowheads="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CH">
                <a:solidFill>
                  <a:schemeClr val="bg1"/>
                </a:solidFill>
              </a:rPr>
              <a:t>Département de l'aménagement, du logement et de l'énergie</a:t>
            </a:r>
            <a:endParaRPr lang="en-US">
              <a:solidFill>
                <a:schemeClr val="bg1"/>
              </a:solidFill>
            </a:endParaRPr>
          </a:p>
        </p:txBody>
      </p:sp>
      <p:sp>
        <p:nvSpPr>
          <p:cNvPr id="3076" name="Rectangle 2"/>
          <p:cNvSpPr>
            <a:spLocks noGrp="1" noChangeArrowheads="1"/>
          </p:cNvSpPr>
          <p:nvPr>
            <p:ph type="ctrTitle"/>
          </p:nvPr>
        </p:nvSpPr>
        <p:spPr>
          <a:xfrm>
            <a:off x="390612" y="2130425"/>
            <a:ext cx="8424910" cy="1470025"/>
          </a:xfrm>
        </p:spPr>
        <p:txBody>
          <a:bodyPr/>
          <a:lstStyle/>
          <a:p>
            <a:pPr algn="ctr" eaLnBrk="1" hangingPunct="1"/>
            <a:r>
              <a:rPr lang="fr-FR" sz="4000" dirty="0" smtClean="0"/>
              <a:t>La mise en application pour les nouveaux projets</a:t>
            </a:r>
          </a:p>
        </p:txBody>
      </p:sp>
    </p:spTree>
    <p:extLst>
      <p:ext uri="{BB962C8B-B14F-4D97-AF65-F5344CB8AC3E}">
        <p14:creationId xmlns:p14="http://schemas.microsoft.com/office/powerpoint/2010/main" val="20142125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Transformer une "contrainte"…</a:t>
            </a:r>
            <a:endParaRPr lang="fr-CH" dirty="0"/>
          </a:p>
        </p:txBody>
      </p:sp>
      <p:sp>
        <p:nvSpPr>
          <p:cNvPr id="3" name="Espace réservé du contenu 2"/>
          <p:cNvSpPr>
            <a:spLocks noGrp="1"/>
          </p:cNvSpPr>
          <p:nvPr>
            <p:ph idx="1"/>
          </p:nvPr>
        </p:nvSpPr>
        <p:spPr/>
        <p:txBody>
          <a:bodyPr/>
          <a:lstStyle/>
          <a:p>
            <a:r>
              <a:rPr lang="fr-CH" dirty="0" smtClean="0"/>
              <a:t>Comment mettre cette obligation au service du projet ?</a:t>
            </a:r>
          </a:p>
          <a:p>
            <a:pPr lvl="1"/>
            <a:r>
              <a:rPr lang="fr-CH" dirty="0" smtClean="0"/>
              <a:t>Préparer et conduire le processus de concertation</a:t>
            </a:r>
          </a:p>
          <a:p>
            <a:pPr lvl="1"/>
            <a:r>
              <a:rPr lang="fr-CH" dirty="0" smtClean="0"/>
              <a:t>L'intégrer au développement du projet </a:t>
            </a:r>
          </a:p>
          <a:p>
            <a:pPr lvl="1"/>
            <a:r>
              <a:rPr lang="fr-CH" dirty="0" smtClean="0"/>
              <a:t>Penser à consigner les différents contacts pour nourrir le dossier</a:t>
            </a:r>
          </a:p>
          <a:p>
            <a:pPr lvl="1"/>
            <a:r>
              <a:rPr lang="fr-CH" dirty="0" smtClean="0"/>
              <a:t>Penser à valoriser</a:t>
            </a:r>
            <a:endParaRPr lang="fr-CH" dirty="0"/>
          </a:p>
        </p:txBody>
      </p:sp>
      <p:sp>
        <p:nvSpPr>
          <p:cNvPr id="4" name="Espace réservé de la date 3"/>
          <p:cNvSpPr>
            <a:spLocks noGrp="1"/>
          </p:cNvSpPr>
          <p:nvPr>
            <p:ph type="dt" sz="quarter" idx="10"/>
          </p:nvPr>
        </p:nvSpPr>
        <p:spPr/>
        <p:txBody>
          <a:bodyPr/>
          <a:lstStyle/>
          <a:p>
            <a:pPr>
              <a:defRPr/>
            </a:pPr>
            <a:r>
              <a:rPr lang="fr-FR" smtClean="0"/>
              <a:t>Office de l'urbanisme</a:t>
            </a:r>
            <a:endParaRPr lang="de-DE"/>
          </a:p>
        </p:txBody>
      </p:sp>
      <p:sp>
        <p:nvSpPr>
          <p:cNvPr id="5" name="Espace réservé du pied de page 4"/>
          <p:cNvSpPr>
            <a:spLocks noGrp="1"/>
          </p:cNvSpPr>
          <p:nvPr>
            <p:ph type="ftr" sz="quarter" idx="11"/>
          </p:nvPr>
        </p:nvSpPr>
        <p:spPr/>
        <p:txBody>
          <a:bodyPr/>
          <a:lstStyle/>
          <a:p>
            <a:pPr>
              <a:defRPr/>
            </a:pPr>
            <a:r>
              <a:rPr lang="fr-CH" smtClean="0"/>
              <a:t>Département de l'aménagement, du logement et de l'énergie</a:t>
            </a:r>
            <a:endParaRPr lang="en-US"/>
          </a:p>
        </p:txBody>
      </p:sp>
    </p:spTree>
    <p:extLst>
      <p:ext uri="{BB962C8B-B14F-4D97-AF65-F5344CB8AC3E}">
        <p14:creationId xmlns:p14="http://schemas.microsoft.com/office/powerpoint/2010/main" val="2435264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Le processus de concertation</a:t>
            </a:r>
            <a:endParaRPr lang="fr-CH" dirty="0"/>
          </a:p>
        </p:txBody>
      </p:sp>
      <p:sp>
        <p:nvSpPr>
          <p:cNvPr id="4" name="Espace réservé de la date 3"/>
          <p:cNvSpPr>
            <a:spLocks noGrp="1"/>
          </p:cNvSpPr>
          <p:nvPr>
            <p:ph type="dt" sz="quarter" idx="10"/>
          </p:nvPr>
        </p:nvSpPr>
        <p:spPr/>
        <p:txBody>
          <a:bodyPr/>
          <a:lstStyle/>
          <a:p>
            <a:pPr>
              <a:defRPr/>
            </a:pPr>
            <a:r>
              <a:rPr lang="fr-FR" smtClean="0"/>
              <a:t>Office de l'urbanisme</a:t>
            </a:r>
            <a:endParaRPr lang="de-DE"/>
          </a:p>
        </p:txBody>
      </p:sp>
      <p:sp>
        <p:nvSpPr>
          <p:cNvPr id="5" name="Espace réservé du pied de page 4"/>
          <p:cNvSpPr>
            <a:spLocks noGrp="1"/>
          </p:cNvSpPr>
          <p:nvPr>
            <p:ph type="ftr" sz="quarter" idx="11"/>
          </p:nvPr>
        </p:nvSpPr>
        <p:spPr/>
        <p:txBody>
          <a:bodyPr/>
          <a:lstStyle/>
          <a:p>
            <a:pPr>
              <a:defRPr/>
            </a:pPr>
            <a:r>
              <a:rPr lang="fr-CH" smtClean="0"/>
              <a:t>Département de l'aménagement, du logement et de l'énergie</a:t>
            </a:r>
            <a:endParaRPr lang="en-US"/>
          </a:p>
        </p:txBody>
      </p:sp>
      <p:sp>
        <p:nvSpPr>
          <p:cNvPr id="9" name="Rectangle à coins arrondis 8"/>
          <p:cNvSpPr/>
          <p:nvPr/>
        </p:nvSpPr>
        <p:spPr>
          <a:xfrm>
            <a:off x="2737759" y="4260796"/>
            <a:ext cx="3172511" cy="573784"/>
          </a:xfrm>
          <a:prstGeom prst="roundRect">
            <a:avLst/>
          </a:prstGeom>
          <a:solidFill>
            <a:srgbClr val="0070C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600" b="1" i="0" u="none" strike="noStrike" kern="0" cap="none" spc="0" normalizeH="0" baseline="0" noProof="0" dirty="0" smtClean="0">
                <a:ln>
                  <a:noFill/>
                </a:ln>
                <a:solidFill>
                  <a:sysClr val="window" lastClr="FFFFFF"/>
                </a:solidFill>
                <a:effectLst/>
                <a:uLnTx/>
                <a:uFillTx/>
                <a:latin typeface="Calibri"/>
                <a:ea typeface="+mn-ea"/>
                <a:cs typeface="+mn-cs"/>
              </a:rPr>
              <a:t>Le processus de concertation</a:t>
            </a:r>
            <a:endParaRPr kumimoji="0" lang="fr-CH" sz="16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2" name="Double flèche horizontale 11"/>
          <p:cNvSpPr/>
          <p:nvPr/>
        </p:nvSpPr>
        <p:spPr>
          <a:xfrm rot="16200000">
            <a:off x="2796775" y="3328972"/>
            <a:ext cx="1500489" cy="168815"/>
          </a:xfrm>
          <a:prstGeom prst="lef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 name="Double flèche horizontale 12"/>
          <p:cNvSpPr/>
          <p:nvPr/>
        </p:nvSpPr>
        <p:spPr>
          <a:xfrm rot="16200000">
            <a:off x="4481029" y="3322092"/>
            <a:ext cx="1485554" cy="166863"/>
          </a:xfrm>
          <a:prstGeom prst="lef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8" name="Rectangle à coins arrondis 27"/>
          <p:cNvSpPr/>
          <p:nvPr/>
        </p:nvSpPr>
        <p:spPr>
          <a:xfrm>
            <a:off x="2752013" y="1504405"/>
            <a:ext cx="3172511" cy="1090189"/>
          </a:xfrm>
          <a:prstGeom prst="roundRect">
            <a:avLst/>
          </a:prstGeom>
          <a:solidFill>
            <a:srgbClr val="00CC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800" b="0" i="0" u="none" strike="noStrike" kern="0" cap="none" spc="0" normalizeH="0" baseline="0" noProof="0" dirty="0" smtClean="0">
                <a:ln>
                  <a:noFill/>
                </a:ln>
                <a:solidFill>
                  <a:sysClr val="windowText" lastClr="000000"/>
                </a:solidFill>
                <a:effectLst/>
                <a:uLnTx/>
                <a:uFillTx/>
                <a:latin typeface="Calibri"/>
                <a:ea typeface="+mn-ea"/>
                <a:cs typeface="+mn-cs"/>
              </a:rPr>
              <a:t>Elaboration du projet urbain</a:t>
            </a:r>
            <a:endParaRPr kumimoji="0" lang="fr-CH"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9" name="Rectangle à coins arrondis 28"/>
          <p:cNvSpPr/>
          <p:nvPr/>
        </p:nvSpPr>
        <p:spPr>
          <a:xfrm>
            <a:off x="938496" y="1513134"/>
            <a:ext cx="1676044" cy="1090189"/>
          </a:xfrm>
          <a:prstGeom prst="roundRect">
            <a:avLst/>
          </a:prstGeom>
          <a:solidFill>
            <a:srgbClr val="FFFF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CH" kern="0" dirty="0" smtClean="0">
                <a:solidFill>
                  <a:sysClr val="windowText" lastClr="000000"/>
                </a:solidFill>
                <a:latin typeface="Calibri"/>
              </a:rPr>
              <a:t>Etude d'opportunité</a:t>
            </a:r>
            <a:endParaRPr kumimoji="0" lang="fr-CH"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0" name="Rectangle à coins arrondis 29"/>
          <p:cNvSpPr/>
          <p:nvPr/>
        </p:nvSpPr>
        <p:spPr>
          <a:xfrm>
            <a:off x="6252470" y="1529054"/>
            <a:ext cx="1796054" cy="1090189"/>
          </a:xfrm>
          <a:prstGeom prst="roundRect">
            <a:avLst/>
          </a:prstGeom>
          <a:solidFill>
            <a:srgbClr val="FF00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600" b="0" i="0" u="none" strike="noStrike" kern="0" cap="none" spc="0" normalizeH="0" baseline="0" noProof="0" dirty="0" smtClean="0">
                <a:ln>
                  <a:noFill/>
                </a:ln>
                <a:solidFill>
                  <a:sysClr val="windowText" lastClr="000000"/>
                </a:solidFill>
                <a:effectLst/>
                <a:uLnTx/>
                <a:uFillTx/>
                <a:latin typeface="Calibri"/>
                <a:ea typeface="+mn-ea"/>
                <a:cs typeface="+mn-cs"/>
              </a:rPr>
              <a:t>Formalisation et procédures</a:t>
            </a:r>
            <a:endParaRPr kumimoji="0" lang="fr-CH"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Flèche droite 6"/>
          <p:cNvSpPr/>
          <p:nvPr/>
        </p:nvSpPr>
        <p:spPr>
          <a:xfrm>
            <a:off x="855519" y="3176011"/>
            <a:ext cx="7516124" cy="459027"/>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800" b="0" i="0" u="none" strike="noStrike" kern="0" cap="none" spc="0" normalizeH="0" baseline="0" noProof="0" dirty="0" smtClean="0">
                <a:ln>
                  <a:noFill/>
                </a:ln>
                <a:solidFill>
                  <a:sysClr val="window" lastClr="FFFFFF"/>
                </a:solidFill>
                <a:effectLst/>
                <a:uLnTx/>
                <a:uFillTx/>
                <a:latin typeface="Calibri"/>
                <a:ea typeface="+mn-ea"/>
                <a:cs typeface="+mn-cs"/>
              </a:rPr>
              <a:t>Développement du projet</a:t>
            </a:r>
            <a:endParaRPr kumimoji="0" lang="fr-CH"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14539589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Le processus de concertation </a:t>
            </a:r>
            <a:endParaRPr lang="fr-CH" dirty="0"/>
          </a:p>
        </p:txBody>
      </p:sp>
      <p:sp>
        <p:nvSpPr>
          <p:cNvPr id="4" name="Espace réservé de la date 3"/>
          <p:cNvSpPr>
            <a:spLocks noGrp="1"/>
          </p:cNvSpPr>
          <p:nvPr>
            <p:ph type="dt" sz="quarter" idx="10"/>
          </p:nvPr>
        </p:nvSpPr>
        <p:spPr/>
        <p:txBody>
          <a:bodyPr/>
          <a:lstStyle/>
          <a:p>
            <a:pPr>
              <a:defRPr/>
            </a:pPr>
            <a:r>
              <a:rPr lang="fr-FR" smtClean="0"/>
              <a:t>Office de l'urbanisme</a:t>
            </a:r>
            <a:endParaRPr lang="de-DE"/>
          </a:p>
        </p:txBody>
      </p:sp>
      <p:sp>
        <p:nvSpPr>
          <p:cNvPr id="5" name="Espace réservé du pied de page 4"/>
          <p:cNvSpPr>
            <a:spLocks noGrp="1"/>
          </p:cNvSpPr>
          <p:nvPr>
            <p:ph type="ftr" sz="quarter" idx="11"/>
          </p:nvPr>
        </p:nvSpPr>
        <p:spPr/>
        <p:txBody>
          <a:bodyPr/>
          <a:lstStyle/>
          <a:p>
            <a:pPr>
              <a:defRPr/>
            </a:pPr>
            <a:r>
              <a:rPr lang="fr-CH" smtClean="0"/>
              <a:t>Département de l'aménagement, du logement et de l'énergie</a:t>
            </a:r>
            <a:endParaRPr lang="en-US"/>
          </a:p>
        </p:txBody>
      </p:sp>
      <p:sp>
        <p:nvSpPr>
          <p:cNvPr id="8" name="Rectangle à coins arrondis 7"/>
          <p:cNvSpPr/>
          <p:nvPr/>
        </p:nvSpPr>
        <p:spPr>
          <a:xfrm>
            <a:off x="1006159" y="4260796"/>
            <a:ext cx="1230993" cy="573784"/>
          </a:xfrm>
          <a:prstGeom prst="roundRect">
            <a:avLst/>
          </a:prstGeom>
          <a:solidFill>
            <a:srgbClr val="0070C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200" b="1" i="0" u="none" strike="noStrike" kern="0" cap="none" spc="0" normalizeH="0" baseline="0" noProof="0" dirty="0" smtClean="0">
                <a:ln>
                  <a:noFill/>
                </a:ln>
                <a:solidFill>
                  <a:sysClr val="window" lastClr="FFFFFF"/>
                </a:solidFill>
                <a:effectLst/>
                <a:uLnTx/>
                <a:uFillTx/>
                <a:latin typeface="Calibri"/>
                <a:ea typeface="+mn-ea"/>
                <a:cs typeface="+mn-cs"/>
              </a:rPr>
              <a:t>Analyse et préparation de la</a:t>
            </a:r>
            <a:r>
              <a:rPr kumimoji="0" lang="fr-CH" sz="1200" b="1" i="0" u="none" strike="noStrike" kern="0" cap="none" spc="0" normalizeH="0" noProof="0" dirty="0" smtClean="0">
                <a:ln>
                  <a:noFill/>
                </a:ln>
                <a:solidFill>
                  <a:sysClr val="window" lastClr="FFFFFF"/>
                </a:solidFill>
                <a:effectLst/>
                <a:uLnTx/>
                <a:uFillTx/>
                <a:latin typeface="Calibri"/>
                <a:ea typeface="+mn-ea"/>
                <a:cs typeface="+mn-cs"/>
              </a:rPr>
              <a:t> concertation</a:t>
            </a:r>
            <a:endParaRPr kumimoji="0" lang="fr-CH" sz="12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9" name="Rectangle à coins arrondis 8"/>
          <p:cNvSpPr/>
          <p:nvPr/>
        </p:nvSpPr>
        <p:spPr>
          <a:xfrm>
            <a:off x="2737759" y="4260796"/>
            <a:ext cx="3172511" cy="573784"/>
          </a:xfrm>
          <a:prstGeom prst="roundRect">
            <a:avLst/>
          </a:prstGeom>
          <a:solidFill>
            <a:srgbClr val="0070C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200" b="1" i="0" u="none" strike="noStrike" kern="0" cap="none" spc="0" normalizeH="0" baseline="0" noProof="0" dirty="0" smtClean="0">
                <a:ln>
                  <a:noFill/>
                </a:ln>
                <a:solidFill>
                  <a:sysClr val="window" lastClr="FFFFFF"/>
                </a:solidFill>
                <a:effectLst/>
                <a:uLnTx/>
                <a:uFillTx/>
                <a:latin typeface="Calibri"/>
                <a:ea typeface="+mn-ea"/>
                <a:cs typeface="+mn-cs"/>
              </a:rPr>
              <a:t>Mise en œuvre du processus de concertation</a:t>
            </a:r>
            <a:endParaRPr kumimoji="0" lang="fr-CH" sz="12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0" name="Rectangle à coins arrondis 9"/>
          <p:cNvSpPr/>
          <p:nvPr/>
        </p:nvSpPr>
        <p:spPr>
          <a:xfrm>
            <a:off x="6034562" y="4260796"/>
            <a:ext cx="1115935" cy="573784"/>
          </a:xfrm>
          <a:prstGeom prst="roundRect">
            <a:avLst/>
          </a:prstGeom>
          <a:solidFill>
            <a:srgbClr val="0070C0"/>
          </a:solidFill>
          <a:ln w="25400" cap="flat" cmpd="sng" algn="ctr">
            <a:solidFill>
              <a:srgbClr val="4F81BD">
                <a:shade val="50000"/>
              </a:srgbClr>
            </a:solidFill>
            <a:prstDash val="solid"/>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200" b="1" i="0" u="none" strike="noStrike" kern="0" cap="none" spc="0" normalizeH="0" baseline="0" noProof="0" dirty="0" smtClean="0">
                <a:ln>
                  <a:noFill/>
                </a:ln>
                <a:solidFill>
                  <a:sysClr val="window" lastClr="FFFFFF"/>
                </a:solidFill>
                <a:effectLst/>
                <a:uLnTx/>
                <a:uFillTx/>
                <a:latin typeface="Calibri"/>
                <a:ea typeface="+mn-ea"/>
                <a:cs typeface="+mn-cs"/>
              </a:rPr>
              <a:t>Valorisation des</a:t>
            </a:r>
            <a:r>
              <a:rPr kumimoji="0" lang="fr-CH" sz="1200" b="1" i="0" u="none" strike="noStrike" kern="0" cap="none" spc="0" normalizeH="0" noProof="0" dirty="0" smtClean="0">
                <a:ln>
                  <a:noFill/>
                </a:ln>
                <a:solidFill>
                  <a:sysClr val="window" lastClr="FFFFFF"/>
                </a:solidFill>
                <a:effectLst/>
                <a:uLnTx/>
                <a:uFillTx/>
                <a:latin typeface="Calibri"/>
                <a:ea typeface="+mn-ea"/>
                <a:cs typeface="+mn-cs"/>
              </a:rPr>
              <a:t> résultats et du dialogue</a:t>
            </a:r>
            <a:endParaRPr kumimoji="0" lang="fr-CH" sz="11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1" name="Double flèche horizontale 10"/>
          <p:cNvSpPr/>
          <p:nvPr/>
        </p:nvSpPr>
        <p:spPr>
          <a:xfrm rot="16200000">
            <a:off x="939395" y="3326502"/>
            <a:ext cx="1495967" cy="178282"/>
          </a:xfrm>
          <a:prstGeom prst="lef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2" name="Double flèche horizontale 11"/>
          <p:cNvSpPr/>
          <p:nvPr/>
        </p:nvSpPr>
        <p:spPr>
          <a:xfrm rot="16200000">
            <a:off x="3568672" y="3328972"/>
            <a:ext cx="1500489" cy="168815"/>
          </a:xfrm>
          <a:prstGeom prst="lef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 name="Double flèche horizontale 12"/>
          <p:cNvSpPr/>
          <p:nvPr/>
        </p:nvSpPr>
        <p:spPr>
          <a:xfrm rot="16200000">
            <a:off x="5894191" y="3337417"/>
            <a:ext cx="1485554" cy="166863"/>
          </a:xfrm>
          <a:prstGeom prst="lef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8" name="Rectangle à coins arrondis 17"/>
          <p:cNvSpPr/>
          <p:nvPr/>
        </p:nvSpPr>
        <p:spPr>
          <a:xfrm>
            <a:off x="7194887" y="4265705"/>
            <a:ext cx="812763" cy="573784"/>
          </a:xfrm>
          <a:prstGeom prst="roundRect">
            <a:avLst/>
          </a:prstGeom>
          <a:solidFill>
            <a:srgbClr val="0070C0"/>
          </a:solidFill>
          <a:ln w="25400" cap="flat" cmpd="sng" algn="ctr">
            <a:solidFill>
              <a:srgbClr val="4F81BD">
                <a:shade val="50000"/>
              </a:srgbClr>
            </a:solidFill>
            <a:prstDash val="solid"/>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200" b="1" i="0" u="none" strike="noStrike" kern="0" cap="none" spc="0" normalizeH="0" baseline="0" noProof="0" dirty="0" smtClean="0">
                <a:ln>
                  <a:noFill/>
                </a:ln>
                <a:solidFill>
                  <a:sysClr val="window" lastClr="FFFFFF"/>
                </a:solidFill>
                <a:effectLst/>
                <a:uLnTx/>
                <a:uFillTx/>
                <a:latin typeface="Calibri"/>
                <a:ea typeface="+mn-ea"/>
                <a:cs typeface="+mn-cs"/>
              </a:rPr>
              <a:t>Evaluation de la démarche</a:t>
            </a:r>
            <a:endParaRPr kumimoji="0" lang="fr-CH" sz="12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9" name="Double flèche horizontale 18"/>
          <p:cNvSpPr/>
          <p:nvPr/>
        </p:nvSpPr>
        <p:spPr>
          <a:xfrm rot="16200000">
            <a:off x="6821998" y="3339950"/>
            <a:ext cx="1485553" cy="161796"/>
          </a:xfrm>
          <a:prstGeom prst="lef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8" name="Rectangle à coins arrondis 27"/>
          <p:cNvSpPr/>
          <p:nvPr/>
        </p:nvSpPr>
        <p:spPr>
          <a:xfrm>
            <a:off x="2752013" y="1504405"/>
            <a:ext cx="3172511" cy="1090189"/>
          </a:xfrm>
          <a:prstGeom prst="roundRect">
            <a:avLst/>
          </a:prstGeom>
          <a:solidFill>
            <a:srgbClr val="00CC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800" b="0" i="0" u="none" strike="noStrike" kern="0" cap="none" spc="0" normalizeH="0" baseline="0" noProof="0" dirty="0" smtClean="0">
                <a:ln>
                  <a:noFill/>
                </a:ln>
                <a:solidFill>
                  <a:sysClr val="windowText" lastClr="000000"/>
                </a:solidFill>
                <a:effectLst/>
                <a:uLnTx/>
                <a:uFillTx/>
                <a:latin typeface="Calibri"/>
                <a:ea typeface="+mn-ea"/>
                <a:cs typeface="+mn-cs"/>
              </a:rPr>
              <a:t>Elaboration du projet urbain</a:t>
            </a:r>
            <a:endParaRPr kumimoji="0" lang="fr-CH"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9" name="Rectangle à coins arrondis 28"/>
          <p:cNvSpPr/>
          <p:nvPr/>
        </p:nvSpPr>
        <p:spPr>
          <a:xfrm>
            <a:off x="938496" y="1513134"/>
            <a:ext cx="1676044" cy="1090189"/>
          </a:xfrm>
          <a:prstGeom prst="roundRect">
            <a:avLst/>
          </a:prstGeom>
          <a:solidFill>
            <a:srgbClr val="FFFF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CH" kern="0" dirty="0" smtClean="0">
                <a:solidFill>
                  <a:sysClr val="windowText" lastClr="000000"/>
                </a:solidFill>
                <a:latin typeface="Calibri"/>
              </a:rPr>
              <a:t>Etude d'opportunité</a:t>
            </a:r>
            <a:endParaRPr kumimoji="0" lang="fr-CH"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0" name="Rectangle à coins arrondis 29"/>
          <p:cNvSpPr/>
          <p:nvPr/>
        </p:nvSpPr>
        <p:spPr>
          <a:xfrm>
            <a:off x="6252470" y="1529054"/>
            <a:ext cx="1796054" cy="1090189"/>
          </a:xfrm>
          <a:prstGeom prst="roundRect">
            <a:avLst/>
          </a:prstGeom>
          <a:solidFill>
            <a:srgbClr val="FF00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600" b="0" i="0" u="none" strike="noStrike" kern="0" cap="none" spc="0" normalizeH="0" baseline="0" noProof="0" dirty="0" smtClean="0">
                <a:ln>
                  <a:noFill/>
                </a:ln>
                <a:solidFill>
                  <a:sysClr val="windowText" lastClr="000000"/>
                </a:solidFill>
                <a:effectLst/>
                <a:uLnTx/>
                <a:uFillTx/>
                <a:latin typeface="Calibri"/>
                <a:ea typeface="+mn-ea"/>
                <a:cs typeface="+mn-cs"/>
              </a:rPr>
              <a:t>Formalisation et procédures</a:t>
            </a:r>
            <a:endParaRPr kumimoji="0" lang="fr-CH"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Flèche droite 6"/>
          <p:cNvSpPr/>
          <p:nvPr/>
        </p:nvSpPr>
        <p:spPr>
          <a:xfrm>
            <a:off x="855519" y="3176011"/>
            <a:ext cx="7516124" cy="459027"/>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800" b="0" i="0" u="none" strike="noStrike" kern="0" cap="none" spc="0" normalizeH="0" baseline="0" noProof="0" dirty="0" smtClean="0">
                <a:ln>
                  <a:noFill/>
                </a:ln>
                <a:solidFill>
                  <a:sysClr val="window" lastClr="FFFFFF"/>
                </a:solidFill>
                <a:effectLst/>
                <a:uLnTx/>
                <a:uFillTx/>
                <a:latin typeface="Calibri"/>
                <a:ea typeface="+mn-ea"/>
                <a:cs typeface="+mn-cs"/>
              </a:rPr>
              <a:t>Développement du projet</a:t>
            </a:r>
            <a:endParaRPr kumimoji="0" lang="fr-CH"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29611249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Phases internes et externes</a:t>
            </a:r>
            <a:endParaRPr lang="fr-CH" dirty="0"/>
          </a:p>
        </p:txBody>
      </p:sp>
      <p:sp>
        <p:nvSpPr>
          <p:cNvPr id="4" name="Espace réservé de la date 3"/>
          <p:cNvSpPr>
            <a:spLocks noGrp="1"/>
          </p:cNvSpPr>
          <p:nvPr>
            <p:ph type="dt" sz="quarter" idx="10"/>
          </p:nvPr>
        </p:nvSpPr>
        <p:spPr/>
        <p:txBody>
          <a:bodyPr/>
          <a:lstStyle/>
          <a:p>
            <a:pPr>
              <a:defRPr/>
            </a:pPr>
            <a:r>
              <a:rPr lang="fr-FR" smtClean="0"/>
              <a:t>Office de l'urbanisme</a:t>
            </a:r>
            <a:endParaRPr lang="de-DE"/>
          </a:p>
        </p:txBody>
      </p:sp>
      <p:sp>
        <p:nvSpPr>
          <p:cNvPr id="5" name="Espace réservé du pied de page 4"/>
          <p:cNvSpPr>
            <a:spLocks noGrp="1"/>
          </p:cNvSpPr>
          <p:nvPr>
            <p:ph type="ftr" sz="quarter" idx="11"/>
          </p:nvPr>
        </p:nvSpPr>
        <p:spPr/>
        <p:txBody>
          <a:bodyPr/>
          <a:lstStyle/>
          <a:p>
            <a:pPr>
              <a:defRPr/>
            </a:pPr>
            <a:r>
              <a:rPr lang="fr-CH" smtClean="0"/>
              <a:t>Département de l'aménagement, du logement et de l'énergie</a:t>
            </a:r>
            <a:endParaRPr lang="en-US"/>
          </a:p>
        </p:txBody>
      </p:sp>
      <p:sp>
        <p:nvSpPr>
          <p:cNvPr id="8" name="Rectangle à coins arrondis 7"/>
          <p:cNvSpPr/>
          <p:nvPr/>
        </p:nvSpPr>
        <p:spPr>
          <a:xfrm>
            <a:off x="1006159" y="4260796"/>
            <a:ext cx="1230993" cy="573784"/>
          </a:xfrm>
          <a:prstGeom prst="roundRect">
            <a:avLst/>
          </a:prstGeom>
          <a:solidFill>
            <a:srgbClr val="00B0F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200" b="1" i="0" u="none" strike="noStrike" kern="0" cap="none" spc="0" normalizeH="0" baseline="0" noProof="0" dirty="0" smtClean="0">
                <a:ln>
                  <a:noFill/>
                </a:ln>
                <a:solidFill>
                  <a:sysClr val="window" lastClr="FFFFFF"/>
                </a:solidFill>
                <a:effectLst/>
                <a:uLnTx/>
                <a:uFillTx/>
                <a:latin typeface="Calibri"/>
                <a:ea typeface="+mn-ea"/>
                <a:cs typeface="+mn-cs"/>
              </a:rPr>
              <a:t>Analyse et préparation de la</a:t>
            </a:r>
            <a:r>
              <a:rPr kumimoji="0" lang="fr-CH" sz="1200" b="1" i="0" u="none" strike="noStrike" kern="0" cap="none" spc="0" normalizeH="0" noProof="0" dirty="0" smtClean="0">
                <a:ln>
                  <a:noFill/>
                </a:ln>
                <a:solidFill>
                  <a:sysClr val="window" lastClr="FFFFFF"/>
                </a:solidFill>
                <a:effectLst/>
                <a:uLnTx/>
                <a:uFillTx/>
                <a:latin typeface="Calibri"/>
                <a:ea typeface="+mn-ea"/>
                <a:cs typeface="+mn-cs"/>
              </a:rPr>
              <a:t> concertation</a:t>
            </a:r>
            <a:endParaRPr kumimoji="0" lang="fr-CH" sz="12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9" name="Rectangle à coins arrondis 8"/>
          <p:cNvSpPr/>
          <p:nvPr/>
        </p:nvSpPr>
        <p:spPr>
          <a:xfrm>
            <a:off x="2737759" y="4260796"/>
            <a:ext cx="3172511" cy="573784"/>
          </a:xfrm>
          <a:prstGeom prst="roundRect">
            <a:avLst/>
          </a:prstGeom>
          <a:solidFill>
            <a:srgbClr val="0070C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200" b="1" i="0" u="none" strike="noStrike" kern="0" cap="none" spc="0" normalizeH="0" baseline="0" noProof="0" dirty="0" smtClean="0">
                <a:ln>
                  <a:noFill/>
                </a:ln>
                <a:solidFill>
                  <a:sysClr val="window" lastClr="FFFFFF"/>
                </a:solidFill>
                <a:effectLst/>
                <a:uLnTx/>
                <a:uFillTx/>
                <a:latin typeface="Calibri"/>
                <a:ea typeface="+mn-ea"/>
                <a:cs typeface="+mn-cs"/>
              </a:rPr>
              <a:t>Mise en œuvre du</a:t>
            </a:r>
            <a:r>
              <a:rPr kumimoji="0" lang="fr-CH" sz="1200" b="1" i="0" u="none" strike="noStrike" kern="0" cap="none" spc="0" normalizeH="0" noProof="0" dirty="0" smtClean="0">
                <a:ln>
                  <a:noFill/>
                </a:ln>
                <a:solidFill>
                  <a:sysClr val="window" lastClr="FFFFFF"/>
                </a:solidFill>
                <a:effectLst/>
                <a:uLnTx/>
                <a:uFillTx/>
                <a:latin typeface="Calibri"/>
                <a:ea typeface="+mn-ea"/>
                <a:cs typeface="+mn-cs"/>
              </a:rPr>
              <a:t> processus de </a:t>
            </a:r>
            <a:r>
              <a:rPr kumimoji="0" lang="fr-CH" sz="1200" b="1" i="0" u="none" strike="noStrike" kern="0" cap="none" spc="0" normalizeH="0" baseline="0" noProof="0" dirty="0" smtClean="0">
                <a:ln>
                  <a:noFill/>
                </a:ln>
                <a:solidFill>
                  <a:sysClr val="window" lastClr="FFFFFF"/>
                </a:solidFill>
                <a:effectLst/>
                <a:uLnTx/>
                <a:uFillTx/>
                <a:latin typeface="Calibri"/>
                <a:ea typeface="+mn-ea"/>
                <a:cs typeface="+mn-cs"/>
              </a:rPr>
              <a:t>concertation</a:t>
            </a:r>
            <a:endParaRPr kumimoji="0" lang="fr-CH" sz="12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0" name="Rectangle à coins arrondis 9"/>
          <p:cNvSpPr/>
          <p:nvPr/>
        </p:nvSpPr>
        <p:spPr>
          <a:xfrm>
            <a:off x="6034562" y="4260796"/>
            <a:ext cx="1115935" cy="573784"/>
          </a:xfrm>
          <a:prstGeom prst="roundRect">
            <a:avLst/>
          </a:prstGeom>
          <a:solidFill>
            <a:srgbClr val="0070C0"/>
          </a:solidFill>
          <a:ln w="25400" cap="flat" cmpd="sng" algn="ctr">
            <a:solidFill>
              <a:srgbClr val="4F81BD">
                <a:shade val="50000"/>
              </a:srgbClr>
            </a:solidFill>
            <a:prstDash val="solid"/>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200" b="1" i="0" u="none" strike="noStrike" kern="0" cap="none" spc="0" normalizeH="0" baseline="0" noProof="0" dirty="0" smtClean="0">
                <a:ln>
                  <a:noFill/>
                </a:ln>
                <a:solidFill>
                  <a:sysClr val="window" lastClr="FFFFFF"/>
                </a:solidFill>
                <a:effectLst/>
                <a:uLnTx/>
                <a:uFillTx/>
                <a:latin typeface="Calibri"/>
                <a:ea typeface="+mn-ea"/>
                <a:cs typeface="+mn-cs"/>
              </a:rPr>
              <a:t>Valorisation des</a:t>
            </a:r>
            <a:r>
              <a:rPr kumimoji="0" lang="fr-CH" sz="1200" b="1" i="0" u="none" strike="noStrike" kern="0" cap="none" spc="0" normalizeH="0" noProof="0" dirty="0" smtClean="0">
                <a:ln>
                  <a:noFill/>
                </a:ln>
                <a:solidFill>
                  <a:sysClr val="window" lastClr="FFFFFF"/>
                </a:solidFill>
                <a:effectLst/>
                <a:uLnTx/>
                <a:uFillTx/>
                <a:latin typeface="Calibri"/>
                <a:ea typeface="+mn-ea"/>
                <a:cs typeface="+mn-cs"/>
              </a:rPr>
              <a:t> résultats et du dialogue</a:t>
            </a:r>
            <a:endParaRPr kumimoji="0" lang="fr-CH" sz="11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1" name="Double flèche horizontale 10"/>
          <p:cNvSpPr/>
          <p:nvPr/>
        </p:nvSpPr>
        <p:spPr>
          <a:xfrm rot="16200000">
            <a:off x="939395" y="3326502"/>
            <a:ext cx="1495967" cy="178282"/>
          </a:xfrm>
          <a:prstGeom prst="lef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2" name="Double flèche horizontale 11"/>
          <p:cNvSpPr/>
          <p:nvPr/>
        </p:nvSpPr>
        <p:spPr>
          <a:xfrm rot="16200000">
            <a:off x="3568672" y="3328972"/>
            <a:ext cx="1500489" cy="168815"/>
          </a:xfrm>
          <a:prstGeom prst="lef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 name="Double flèche horizontale 12"/>
          <p:cNvSpPr/>
          <p:nvPr/>
        </p:nvSpPr>
        <p:spPr>
          <a:xfrm rot="16200000">
            <a:off x="5894191" y="3337417"/>
            <a:ext cx="1485554" cy="166863"/>
          </a:xfrm>
          <a:prstGeom prst="lef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8" name="Rectangle à coins arrondis 17"/>
          <p:cNvSpPr/>
          <p:nvPr/>
        </p:nvSpPr>
        <p:spPr>
          <a:xfrm>
            <a:off x="7194887" y="4265705"/>
            <a:ext cx="812763" cy="573784"/>
          </a:xfrm>
          <a:prstGeom prst="roundRect">
            <a:avLst/>
          </a:prstGeom>
          <a:solidFill>
            <a:srgbClr val="00B0F0"/>
          </a:solidFill>
          <a:ln w="25400" cap="flat" cmpd="sng" algn="ctr">
            <a:solidFill>
              <a:srgbClr val="4F81BD">
                <a:shade val="50000"/>
              </a:srgbClr>
            </a:solidFill>
            <a:prstDash val="solid"/>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200" b="1" i="0" u="none" strike="noStrike" kern="0" cap="none" spc="0" normalizeH="0" baseline="0" noProof="0" dirty="0" smtClean="0">
                <a:ln>
                  <a:noFill/>
                </a:ln>
                <a:solidFill>
                  <a:sysClr val="window" lastClr="FFFFFF"/>
                </a:solidFill>
                <a:effectLst/>
                <a:uLnTx/>
                <a:uFillTx/>
                <a:latin typeface="Calibri"/>
                <a:ea typeface="+mn-ea"/>
                <a:cs typeface="+mn-cs"/>
              </a:rPr>
              <a:t>Evaluation de la démarche</a:t>
            </a:r>
            <a:endParaRPr kumimoji="0" lang="fr-CH" sz="12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9" name="Double flèche horizontale 18"/>
          <p:cNvSpPr/>
          <p:nvPr/>
        </p:nvSpPr>
        <p:spPr>
          <a:xfrm rot="16200000">
            <a:off x="6821998" y="3339950"/>
            <a:ext cx="1485553" cy="161796"/>
          </a:xfrm>
          <a:prstGeom prst="lef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8" name="Rectangle à coins arrondis 27"/>
          <p:cNvSpPr/>
          <p:nvPr/>
        </p:nvSpPr>
        <p:spPr>
          <a:xfrm>
            <a:off x="2752013" y="1504405"/>
            <a:ext cx="3172511" cy="1090189"/>
          </a:xfrm>
          <a:prstGeom prst="roundRect">
            <a:avLst/>
          </a:prstGeom>
          <a:solidFill>
            <a:srgbClr val="00CC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800" b="0" i="0" u="none" strike="noStrike" kern="0" cap="none" spc="0" normalizeH="0" baseline="0" noProof="0" dirty="0" smtClean="0">
                <a:ln>
                  <a:noFill/>
                </a:ln>
                <a:solidFill>
                  <a:sysClr val="windowText" lastClr="000000"/>
                </a:solidFill>
                <a:effectLst/>
                <a:uLnTx/>
                <a:uFillTx/>
                <a:latin typeface="Calibri"/>
                <a:ea typeface="+mn-ea"/>
                <a:cs typeface="+mn-cs"/>
              </a:rPr>
              <a:t>Elaboration du projet urbain</a:t>
            </a:r>
            <a:endParaRPr kumimoji="0" lang="fr-CH"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9" name="Rectangle à coins arrondis 28"/>
          <p:cNvSpPr/>
          <p:nvPr/>
        </p:nvSpPr>
        <p:spPr>
          <a:xfrm>
            <a:off x="938496" y="1513134"/>
            <a:ext cx="1676044" cy="1090189"/>
          </a:xfrm>
          <a:prstGeom prst="roundRect">
            <a:avLst/>
          </a:prstGeom>
          <a:solidFill>
            <a:srgbClr val="FFFF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CH" kern="0" dirty="0" smtClean="0">
                <a:solidFill>
                  <a:sysClr val="windowText" lastClr="000000"/>
                </a:solidFill>
                <a:latin typeface="Calibri"/>
              </a:rPr>
              <a:t>Etude d'opportunité</a:t>
            </a:r>
            <a:endParaRPr kumimoji="0" lang="fr-CH"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0" name="Rectangle à coins arrondis 29"/>
          <p:cNvSpPr/>
          <p:nvPr/>
        </p:nvSpPr>
        <p:spPr>
          <a:xfrm>
            <a:off x="6252470" y="1529054"/>
            <a:ext cx="1796054" cy="1090189"/>
          </a:xfrm>
          <a:prstGeom prst="roundRect">
            <a:avLst/>
          </a:prstGeom>
          <a:solidFill>
            <a:srgbClr val="FF00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600" b="0" i="0" u="none" strike="noStrike" kern="0" cap="none" spc="0" normalizeH="0" baseline="0" noProof="0" dirty="0" smtClean="0">
                <a:ln>
                  <a:noFill/>
                </a:ln>
                <a:solidFill>
                  <a:sysClr val="windowText" lastClr="000000"/>
                </a:solidFill>
                <a:effectLst/>
                <a:uLnTx/>
                <a:uFillTx/>
                <a:latin typeface="Calibri"/>
                <a:ea typeface="+mn-ea"/>
                <a:cs typeface="+mn-cs"/>
              </a:rPr>
              <a:t>Formalisation et procédures</a:t>
            </a:r>
            <a:endParaRPr kumimoji="0" lang="fr-CH"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Flèche droite 6"/>
          <p:cNvSpPr/>
          <p:nvPr/>
        </p:nvSpPr>
        <p:spPr>
          <a:xfrm>
            <a:off x="855519" y="3176011"/>
            <a:ext cx="7516124" cy="459027"/>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800" b="0" i="0" u="none" strike="noStrike" kern="0" cap="none" spc="0" normalizeH="0" baseline="0" noProof="0" dirty="0" smtClean="0">
                <a:ln>
                  <a:noFill/>
                </a:ln>
                <a:solidFill>
                  <a:sysClr val="window" lastClr="FFFFFF"/>
                </a:solidFill>
                <a:effectLst/>
                <a:uLnTx/>
                <a:uFillTx/>
                <a:latin typeface="Calibri"/>
                <a:ea typeface="+mn-ea"/>
                <a:cs typeface="+mn-cs"/>
              </a:rPr>
              <a:t>Développement du projet</a:t>
            </a:r>
            <a:endParaRPr kumimoji="0" lang="fr-CH" sz="1800" b="0" i="0" u="none" strike="noStrike" kern="0" cap="none" spc="0" normalizeH="0" baseline="0" noProof="0" dirty="0">
              <a:ln>
                <a:noFill/>
              </a:ln>
              <a:solidFill>
                <a:sysClr val="window" lastClr="FFFFFF"/>
              </a:solidFill>
              <a:effectLst/>
              <a:uLnTx/>
              <a:uFillTx/>
              <a:latin typeface="Calibri"/>
              <a:ea typeface="+mn-ea"/>
              <a:cs typeface="+mn-cs"/>
            </a:endParaRPr>
          </a:p>
        </p:txBody>
      </p:sp>
      <p:grpSp>
        <p:nvGrpSpPr>
          <p:cNvPr id="14" name="Groupe 13"/>
          <p:cNvGrpSpPr/>
          <p:nvPr/>
        </p:nvGrpSpPr>
        <p:grpSpPr>
          <a:xfrm>
            <a:off x="1189608" y="5494776"/>
            <a:ext cx="1424932" cy="307777"/>
            <a:chOff x="1189608" y="5494776"/>
            <a:chExt cx="1424932" cy="307777"/>
          </a:xfrm>
        </p:grpSpPr>
        <p:sp>
          <p:nvSpPr>
            <p:cNvPr id="17" name="Rectangle à coins arrondis 16"/>
            <p:cNvSpPr/>
            <p:nvPr/>
          </p:nvSpPr>
          <p:spPr>
            <a:xfrm>
              <a:off x="1189608" y="5515037"/>
              <a:ext cx="1424932" cy="229513"/>
            </a:xfrm>
            <a:prstGeom prst="roundRect">
              <a:avLst/>
            </a:prstGeom>
            <a:solidFill>
              <a:srgbClr val="00B0F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1" name="ZoneTexte 20"/>
            <p:cNvSpPr txBox="1"/>
            <p:nvPr/>
          </p:nvSpPr>
          <p:spPr>
            <a:xfrm>
              <a:off x="1274530" y="5494776"/>
              <a:ext cx="1289135"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H" sz="1400" i="0" u="none" strike="noStrike" kern="0" cap="none" spc="0" normalizeH="0" baseline="0" noProof="0" dirty="0" smtClean="0">
                  <a:ln>
                    <a:noFill/>
                  </a:ln>
                  <a:solidFill>
                    <a:schemeClr val="bg1"/>
                  </a:solidFill>
                  <a:effectLst/>
                  <a:uLnTx/>
                  <a:uFillTx/>
                </a:rPr>
                <a:t>Phase interne</a:t>
              </a:r>
              <a:endParaRPr kumimoji="0" lang="fr-CH" sz="1400" i="0" u="none" strike="noStrike" kern="0" cap="none" spc="0" normalizeH="0" baseline="0" noProof="0" dirty="0">
                <a:ln>
                  <a:noFill/>
                </a:ln>
                <a:solidFill>
                  <a:schemeClr val="bg1"/>
                </a:solidFill>
                <a:effectLst/>
                <a:uLnTx/>
                <a:uFillTx/>
              </a:endParaRPr>
            </a:p>
          </p:txBody>
        </p:sp>
      </p:grpSp>
      <p:grpSp>
        <p:nvGrpSpPr>
          <p:cNvPr id="6" name="Groupe 5"/>
          <p:cNvGrpSpPr/>
          <p:nvPr/>
        </p:nvGrpSpPr>
        <p:grpSpPr>
          <a:xfrm>
            <a:off x="2743180" y="5495359"/>
            <a:ext cx="1642368" cy="307777"/>
            <a:chOff x="3266982" y="5495359"/>
            <a:chExt cx="1642368" cy="307777"/>
          </a:xfrm>
        </p:grpSpPr>
        <p:sp>
          <p:nvSpPr>
            <p:cNvPr id="20" name="Rectangle à coins arrondis 19"/>
            <p:cNvSpPr/>
            <p:nvPr/>
          </p:nvSpPr>
          <p:spPr>
            <a:xfrm>
              <a:off x="3266982" y="5515402"/>
              <a:ext cx="1642368" cy="22951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2" name="ZoneTexte 21"/>
            <p:cNvSpPr txBox="1"/>
            <p:nvPr/>
          </p:nvSpPr>
          <p:spPr>
            <a:xfrm>
              <a:off x="3419544" y="5495359"/>
              <a:ext cx="1338828"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H" sz="1400" i="0" u="none" strike="noStrike" kern="0" cap="none" spc="0" normalizeH="0" baseline="0" noProof="0" dirty="0" smtClean="0">
                  <a:ln>
                    <a:noFill/>
                  </a:ln>
                  <a:solidFill>
                    <a:schemeClr val="bg1"/>
                  </a:solidFill>
                  <a:effectLst/>
                  <a:uLnTx/>
                  <a:uFillTx/>
                </a:rPr>
                <a:t>Phase externe</a:t>
              </a:r>
              <a:endParaRPr kumimoji="0" lang="fr-CH" sz="1400" i="0" u="none" strike="noStrike" kern="0" cap="none" spc="0" normalizeH="0" baseline="0" noProof="0" dirty="0">
                <a:ln>
                  <a:noFill/>
                </a:ln>
                <a:solidFill>
                  <a:schemeClr val="bg1"/>
                </a:solidFill>
                <a:effectLst/>
                <a:uLnTx/>
                <a:uFillTx/>
              </a:endParaRPr>
            </a:p>
          </p:txBody>
        </p:sp>
      </p:grpSp>
    </p:spTree>
    <p:extLst>
      <p:ext uri="{BB962C8B-B14F-4D97-AF65-F5344CB8AC3E}">
        <p14:creationId xmlns:p14="http://schemas.microsoft.com/office/powerpoint/2010/main" val="4508505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Phase d'opportunité</a:t>
            </a:r>
            <a:endParaRPr lang="fr-CH" dirty="0"/>
          </a:p>
        </p:txBody>
      </p:sp>
      <p:sp>
        <p:nvSpPr>
          <p:cNvPr id="4" name="Espace réservé de la date 3"/>
          <p:cNvSpPr>
            <a:spLocks noGrp="1"/>
          </p:cNvSpPr>
          <p:nvPr>
            <p:ph type="dt" sz="quarter" idx="10"/>
          </p:nvPr>
        </p:nvSpPr>
        <p:spPr/>
        <p:txBody>
          <a:bodyPr/>
          <a:lstStyle/>
          <a:p>
            <a:pPr>
              <a:defRPr/>
            </a:pPr>
            <a:r>
              <a:rPr lang="fr-FR" smtClean="0"/>
              <a:t>Office de l'urbanisme</a:t>
            </a:r>
            <a:endParaRPr lang="de-DE"/>
          </a:p>
        </p:txBody>
      </p:sp>
      <p:sp>
        <p:nvSpPr>
          <p:cNvPr id="5" name="Espace réservé du pied de page 4"/>
          <p:cNvSpPr>
            <a:spLocks noGrp="1"/>
          </p:cNvSpPr>
          <p:nvPr>
            <p:ph type="ftr" sz="quarter" idx="11"/>
          </p:nvPr>
        </p:nvSpPr>
        <p:spPr/>
        <p:txBody>
          <a:bodyPr/>
          <a:lstStyle/>
          <a:p>
            <a:pPr>
              <a:defRPr/>
            </a:pPr>
            <a:r>
              <a:rPr lang="fr-CH" smtClean="0"/>
              <a:t>Département de l'aménagement, du logement et de l'énergie</a:t>
            </a:r>
            <a:endParaRPr lang="en-US"/>
          </a:p>
        </p:txBody>
      </p:sp>
      <p:sp>
        <p:nvSpPr>
          <p:cNvPr id="8" name="Rectangle à coins arrondis 7"/>
          <p:cNvSpPr/>
          <p:nvPr/>
        </p:nvSpPr>
        <p:spPr>
          <a:xfrm>
            <a:off x="1006159" y="4260796"/>
            <a:ext cx="1230993" cy="573784"/>
          </a:xfrm>
          <a:prstGeom prst="roundRect">
            <a:avLst/>
          </a:prstGeom>
          <a:solidFill>
            <a:srgbClr val="00B0F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200" b="1" i="0" u="none" strike="noStrike" kern="0" cap="none" spc="0" normalizeH="0" baseline="0" noProof="0" dirty="0" smtClean="0">
                <a:ln>
                  <a:noFill/>
                </a:ln>
                <a:solidFill>
                  <a:sysClr val="window" lastClr="FFFFFF"/>
                </a:solidFill>
                <a:effectLst/>
                <a:uLnTx/>
                <a:uFillTx/>
                <a:latin typeface="Calibri"/>
                <a:ea typeface="+mn-ea"/>
                <a:cs typeface="+mn-cs"/>
              </a:rPr>
              <a:t>Analyse et préparation de la</a:t>
            </a:r>
            <a:r>
              <a:rPr kumimoji="0" lang="fr-CH" sz="1200" b="1" i="0" u="none" strike="noStrike" kern="0" cap="none" spc="0" normalizeH="0" noProof="0" dirty="0" smtClean="0">
                <a:ln>
                  <a:noFill/>
                </a:ln>
                <a:solidFill>
                  <a:sysClr val="window" lastClr="FFFFFF"/>
                </a:solidFill>
                <a:effectLst/>
                <a:uLnTx/>
                <a:uFillTx/>
                <a:latin typeface="Calibri"/>
                <a:ea typeface="+mn-ea"/>
                <a:cs typeface="+mn-cs"/>
              </a:rPr>
              <a:t> concertation</a:t>
            </a:r>
            <a:endParaRPr kumimoji="0" lang="fr-CH" sz="12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0" name="Rectangle à coins arrondis 9"/>
          <p:cNvSpPr/>
          <p:nvPr/>
        </p:nvSpPr>
        <p:spPr>
          <a:xfrm>
            <a:off x="6034562" y="4260796"/>
            <a:ext cx="1115935" cy="573784"/>
          </a:xfrm>
          <a:prstGeom prst="roundRect">
            <a:avLst/>
          </a:prstGeom>
          <a:solidFill>
            <a:srgbClr val="0070C0"/>
          </a:solidFill>
          <a:ln w="25400" cap="flat" cmpd="sng" algn="ctr">
            <a:solidFill>
              <a:srgbClr val="4F81BD">
                <a:shade val="50000"/>
              </a:srgbClr>
            </a:solidFill>
            <a:prstDash val="solid"/>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200" b="1" i="0" u="none" strike="noStrike" kern="0" cap="none" spc="0" normalizeH="0" baseline="0" noProof="0" dirty="0" smtClean="0">
                <a:ln>
                  <a:noFill/>
                </a:ln>
                <a:solidFill>
                  <a:sysClr val="window" lastClr="FFFFFF"/>
                </a:solidFill>
                <a:effectLst/>
                <a:uLnTx/>
                <a:uFillTx/>
                <a:latin typeface="Calibri"/>
                <a:ea typeface="+mn-ea"/>
                <a:cs typeface="+mn-cs"/>
              </a:rPr>
              <a:t>Valorisation des</a:t>
            </a:r>
            <a:r>
              <a:rPr kumimoji="0" lang="fr-CH" sz="1200" b="1" i="0" u="none" strike="noStrike" kern="0" cap="none" spc="0" normalizeH="0" noProof="0" dirty="0" smtClean="0">
                <a:ln>
                  <a:noFill/>
                </a:ln>
                <a:solidFill>
                  <a:sysClr val="window" lastClr="FFFFFF"/>
                </a:solidFill>
                <a:effectLst/>
                <a:uLnTx/>
                <a:uFillTx/>
                <a:latin typeface="Calibri"/>
                <a:ea typeface="+mn-ea"/>
                <a:cs typeface="+mn-cs"/>
              </a:rPr>
              <a:t> résultats et du dialogue</a:t>
            </a:r>
            <a:endParaRPr kumimoji="0" lang="fr-CH" sz="11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1" name="Double flèche horizontale 10"/>
          <p:cNvSpPr/>
          <p:nvPr/>
        </p:nvSpPr>
        <p:spPr>
          <a:xfrm rot="16200000">
            <a:off x="939395" y="3326502"/>
            <a:ext cx="1495967" cy="178282"/>
          </a:xfrm>
          <a:prstGeom prst="lef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2" name="Double flèche horizontale 11"/>
          <p:cNvSpPr/>
          <p:nvPr/>
        </p:nvSpPr>
        <p:spPr>
          <a:xfrm rot="16200000">
            <a:off x="3568672" y="3328972"/>
            <a:ext cx="1500489" cy="168815"/>
          </a:xfrm>
          <a:prstGeom prst="lef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 name="Double flèche horizontale 12"/>
          <p:cNvSpPr/>
          <p:nvPr/>
        </p:nvSpPr>
        <p:spPr>
          <a:xfrm rot="16200000">
            <a:off x="5894191" y="3337417"/>
            <a:ext cx="1485554" cy="166863"/>
          </a:xfrm>
          <a:prstGeom prst="lef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8" name="Rectangle à coins arrondis 17"/>
          <p:cNvSpPr/>
          <p:nvPr/>
        </p:nvSpPr>
        <p:spPr>
          <a:xfrm>
            <a:off x="7194887" y="4265705"/>
            <a:ext cx="812763" cy="573784"/>
          </a:xfrm>
          <a:prstGeom prst="roundRect">
            <a:avLst/>
          </a:prstGeom>
          <a:solidFill>
            <a:srgbClr val="00B0F0"/>
          </a:solidFill>
          <a:ln w="25400" cap="flat" cmpd="sng" algn="ctr">
            <a:solidFill>
              <a:srgbClr val="4F81BD">
                <a:shade val="50000"/>
              </a:srgbClr>
            </a:solidFill>
            <a:prstDash val="solid"/>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200" b="1" i="0" u="none" strike="noStrike" kern="0" cap="none" spc="0" normalizeH="0" baseline="0" noProof="0" dirty="0" smtClean="0">
                <a:ln>
                  <a:noFill/>
                </a:ln>
                <a:solidFill>
                  <a:sysClr val="window" lastClr="FFFFFF"/>
                </a:solidFill>
                <a:effectLst/>
                <a:uLnTx/>
                <a:uFillTx/>
                <a:latin typeface="Calibri"/>
                <a:ea typeface="+mn-ea"/>
                <a:cs typeface="+mn-cs"/>
              </a:rPr>
              <a:t>Evaluation de la démarche</a:t>
            </a:r>
            <a:endParaRPr kumimoji="0" lang="fr-CH" sz="12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9" name="Double flèche horizontale 18"/>
          <p:cNvSpPr/>
          <p:nvPr/>
        </p:nvSpPr>
        <p:spPr>
          <a:xfrm rot="16200000">
            <a:off x="6821998" y="3339950"/>
            <a:ext cx="1485553" cy="161796"/>
          </a:xfrm>
          <a:prstGeom prst="lef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9" name="Rectangle à coins arrondis 28"/>
          <p:cNvSpPr/>
          <p:nvPr/>
        </p:nvSpPr>
        <p:spPr>
          <a:xfrm>
            <a:off x="938496" y="1513134"/>
            <a:ext cx="1676044" cy="1090189"/>
          </a:xfrm>
          <a:prstGeom prst="roundRect">
            <a:avLst/>
          </a:prstGeom>
          <a:solidFill>
            <a:srgbClr val="FFFF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CH" kern="0" dirty="0" smtClean="0">
                <a:solidFill>
                  <a:sysClr val="windowText" lastClr="000000"/>
                </a:solidFill>
                <a:latin typeface="Calibri"/>
              </a:rPr>
              <a:t>Etude d'opportunité</a:t>
            </a:r>
            <a:endParaRPr kumimoji="0" lang="fr-CH"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0" name="Rectangle à coins arrondis 29"/>
          <p:cNvSpPr/>
          <p:nvPr/>
        </p:nvSpPr>
        <p:spPr>
          <a:xfrm>
            <a:off x="6252470" y="1529054"/>
            <a:ext cx="1796054" cy="1090189"/>
          </a:xfrm>
          <a:prstGeom prst="roundRect">
            <a:avLst/>
          </a:prstGeom>
          <a:solidFill>
            <a:srgbClr val="FF00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600" b="0" i="0" u="none" strike="noStrike" kern="0" cap="none" spc="0" normalizeH="0" baseline="0" noProof="0" dirty="0" smtClean="0">
                <a:ln>
                  <a:noFill/>
                </a:ln>
                <a:solidFill>
                  <a:sysClr val="windowText" lastClr="000000"/>
                </a:solidFill>
                <a:effectLst/>
                <a:uLnTx/>
                <a:uFillTx/>
                <a:latin typeface="Calibri"/>
                <a:ea typeface="+mn-ea"/>
                <a:cs typeface="+mn-cs"/>
              </a:rPr>
              <a:t>Formalisation et procédures</a:t>
            </a:r>
            <a:endParaRPr kumimoji="0" lang="fr-CH"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Flèche droite 6"/>
          <p:cNvSpPr/>
          <p:nvPr/>
        </p:nvSpPr>
        <p:spPr>
          <a:xfrm>
            <a:off x="855519" y="3176011"/>
            <a:ext cx="7516124" cy="459027"/>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800" b="0" i="0" u="none" strike="noStrike" kern="0" cap="none" spc="0" normalizeH="0" baseline="0" noProof="0" dirty="0" smtClean="0">
                <a:ln>
                  <a:noFill/>
                </a:ln>
                <a:solidFill>
                  <a:sysClr val="window" lastClr="FFFFFF"/>
                </a:solidFill>
                <a:effectLst/>
                <a:uLnTx/>
                <a:uFillTx/>
                <a:latin typeface="Calibri"/>
                <a:ea typeface="+mn-ea"/>
                <a:cs typeface="+mn-cs"/>
              </a:rPr>
              <a:t>Développement du projet</a:t>
            </a:r>
            <a:endParaRPr kumimoji="0" lang="fr-CH"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 name="Rectangle à coins arrondis 2"/>
          <p:cNvSpPr/>
          <p:nvPr/>
        </p:nvSpPr>
        <p:spPr>
          <a:xfrm>
            <a:off x="781235" y="1313895"/>
            <a:ext cx="1904329" cy="4003829"/>
          </a:xfrm>
          <a:prstGeom prst="round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3" name="Rectangle à coins arrondis 22"/>
          <p:cNvSpPr/>
          <p:nvPr/>
        </p:nvSpPr>
        <p:spPr>
          <a:xfrm>
            <a:off x="2805345" y="1060140"/>
            <a:ext cx="6205490" cy="468740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CH" sz="1600" b="1" dirty="0" smtClean="0">
                <a:solidFill>
                  <a:schemeClr val="tx1"/>
                </a:solidFill>
                <a:sym typeface="Wingdings" pitchFamily="2" charset="2"/>
              </a:rPr>
              <a:t> Résultat à l'issue de la phase : un plan de concertation pour le projet et un calendrier prévisionnel de mise en œuvre </a:t>
            </a:r>
            <a:endParaRPr lang="fr-CH" sz="1600" b="1" dirty="0" smtClean="0">
              <a:solidFill>
                <a:schemeClr val="tx1"/>
              </a:solidFill>
            </a:endParaRPr>
          </a:p>
          <a:p>
            <a:endParaRPr lang="fr-FR" sz="800" dirty="0">
              <a:solidFill>
                <a:schemeClr val="tx1"/>
              </a:solidFill>
            </a:endParaRPr>
          </a:p>
          <a:p>
            <a:r>
              <a:rPr lang="fr-FR" sz="1600" dirty="0" smtClean="0">
                <a:solidFill>
                  <a:schemeClr val="tx1"/>
                </a:solidFill>
              </a:rPr>
              <a:t>Exemple de questions à traiter pour cela : </a:t>
            </a:r>
          </a:p>
          <a:p>
            <a:pPr marL="285750" indent="-285750">
              <a:buFontTx/>
              <a:buChar char="-"/>
            </a:pPr>
            <a:r>
              <a:rPr lang="fr-FR" sz="1400" dirty="0" smtClean="0">
                <a:solidFill>
                  <a:schemeClr val="tx1"/>
                </a:solidFill>
              </a:rPr>
              <a:t>Quels </a:t>
            </a:r>
            <a:r>
              <a:rPr lang="fr-FR" sz="1400" dirty="0">
                <a:solidFill>
                  <a:schemeClr val="tx1"/>
                </a:solidFill>
              </a:rPr>
              <a:t>sont les porteurs de projet (initiative et pressentis) </a:t>
            </a:r>
            <a:r>
              <a:rPr lang="fr-FR" sz="1400" dirty="0" smtClean="0">
                <a:solidFill>
                  <a:schemeClr val="tx1"/>
                </a:solidFill>
              </a:rPr>
              <a:t>?</a:t>
            </a:r>
            <a:endParaRPr lang="fr-CH" sz="1400" dirty="0">
              <a:solidFill>
                <a:schemeClr val="tx1"/>
              </a:solidFill>
            </a:endParaRPr>
          </a:p>
          <a:p>
            <a:pPr marL="285750" indent="-285750">
              <a:buFontTx/>
              <a:buChar char="-"/>
            </a:pPr>
            <a:r>
              <a:rPr lang="fr-FR" sz="1400" dirty="0" smtClean="0">
                <a:solidFill>
                  <a:schemeClr val="tx1"/>
                </a:solidFill>
              </a:rPr>
              <a:t>Quels </a:t>
            </a:r>
            <a:r>
              <a:rPr lang="fr-FR" sz="1400" dirty="0">
                <a:solidFill>
                  <a:schemeClr val="tx1"/>
                </a:solidFill>
              </a:rPr>
              <a:t>sont les acteurs </a:t>
            </a:r>
            <a:r>
              <a:rPr lang="fr-FR" sz="1400" dirty="0" smtClean="0">
                <a:solidFill>
                  <a:schemeClr val="tx1"/>
                </a:solidFill>
              </a:rPr>
              <a:t>du projet (communes</a:t>
            </a:r>
            <a:r>
              <a:rPr lang="fr-FR" sz="1400" dirty="0">
                <a:solidFill>
                  <a:schemeClr val="tx1"/>
                </a:solidFill>
              </a:rPr>
              <a:t>, propriétaires, investisseurs) </a:t>
            </a:r>
            <a:r>
              <a:rPr lang="fr-FR" sz="1400" dirty="0" smtClean="0">
                <a:solidFill>
                  <a:schemeClr val="tx1"/>
                </a:solidFill>
              </a:rPr>
              <a:t>?</a:t>
            </a:r>
            <a:endParaRPr lang="fr-CH" sz="1400" dirty="0">
              <a:solidFill>
                <a:schemeClr val="tx1"/>
              </a:solidFill>
            </a:endParaRPr>
          </a:p>
          <a:p>
            <a:pPr marL="285750" lvl="0" indent="-285750">
              <a:buFontTx/>
              <a:buChar char="-"/>
            </a:pPr>
            <a:r>
              <a:rPr lang="fr-FR" sz="1400" dirty="0" smtClean="0">
                <a:solidFill>
                  <a:schemeClr val="tx1"/>
                </a:solidFill>
              </a:rPr>
              <a:t>Quand </a:t>
            </a:r>
            <a:r>
              <a:rPr lang="fr-FR" sz="1400" dirty="0">
                <a:solidFill>
                  <a:schemeClr val="tx1"/>
                </a:solidFill>
              </a:rPr>
              <a:t>les rencontrer (pour chaque catégorie) </a:t>
            </a:r>
            <a:r>
              <a:rPr lang="fr-FR" sz="1400" dirty="0" smtClean="0">
                <a:solidFill>
                  <a:schemeClr val="tx1"/>
                </a:solidFill>
              </a:rPr>
              <a:t>?</a:t>
            </a:r>
            <a:endParaRPr lang="fr-CH" sz="1400" dirty="0">
              <a:solidFill>
                <a:schemeClr val="tx1"/>
              </a:solidFill>
            </a:endParaRPr>
          </a:p>
          <a:p>
            <a:pPr marL="285750" lvl="0" indent="-285750">
              <a:buFontTx/>
              <a:buChar char="-"/>
            </a:pPr>
            <a:r>
              <a:rPr lang="fr-FR" sz="1400" dirty="0" smtClean="0">
                <a:solidFill>
                  <a:schemeClr val="tx1"/>
                </a:solidFill>
              </a:rPr>
              <a:t>Pour quels sujets (acceptabilité </a:t>
            </a:r>
            <a:r>
              <a:rPr lang="fr-FR" sz="1400" dirty="0">
                <a:solidFill>
                  <a:schemeClr val="tx1"/>
                </a:solidFill>
              </a:rPr>
              <a:t>du développement avec la commune, dureté foncière avec les propriétaires, faisabilité financière avec les investisseurs) </a:t>
            </a:r>
            <a:r>
              <a:rPr lang="fr-FR" sz="1400" dirty="0" smtClean="0">
                <a:solidFill>
                  <a:schemeClr val="tx1"/>
                </a:solidFill>
              </a:rPr>
              <a:t>?</a:t>
            </a:r>
            <a:endParaRPr lang="fr-CH" sz="1400" dirty="0">
              <a:solidFill>
                <a:schemeClr val="tx1"/>
              </a:solidFill>
            </a:endParaRPr>
          </a:p>
          <a:p>
            <a:pPr marL="285750" indent="-285750">
              <a:buFontTx/>
              <a:buChar char="-"/>
            </a:pPr>
            <a:r>
              <a:rPr lang="fr-FR" sz="1400" dirty="0" smtClean="0">
                <a:solidFill>
                  <a:schemeClr val="tx1"/>
                </a:solidFill>
              </a:rPr>
              <a:t>Quels </a:t>
            </a:r>
            <a:r>
              <a:rPr lang="fr-FR" sz="1400" dirty="0">
                <a:solidFill>
                  <a:schemeClr val="tx1"/>
                </a:solidFill>
              </a:rPr>
              <a:t>sont les acteurs de la concertation </a:t>
            </a:r>
            <a:r>
              <a:rPr lang="fr-FR" sz="1400" dirty="0" smtClean="0">
                <a:solidFill>
                  <a:schemeClr val="tx1"/>
                </a:solidFill>
              </a:rPr>
              <a:t>(propriétaires, habitants, société </a:t>
            </a:r>
            <a:r>
              <a:rPr lang="fr-FR" sz="1400" dirty="0">
                <a:solidFill>
                  <a:schemeClr val="tx1"/>
                </a:solidFill>
              </a:rPr>
              <a:t>civile et/ou grand public) </a:t>
            </a:r>
            <a:r>
              <a:rPr lang="fr-FR" sz="1400" dirty="0" smtClean="0">
                <a:solidFill>
                  <a:schemeClr val="tx1"/>
                </a:solidFill>
              </a:rPr>
              <a:t>?</a:t>
            </a:r>
          </a:p>
          <a:p>
            <a:pPr marL="285750" indent="-285750">
              <a:buFontTx/>
              <a:buChar char="-"/>
            </a:pPr>
            <a:r>
              <a:rPr lang="fr-FR" sz="1400" dirty="0" smtClean="0">
                <a:solidFill>
                  <a:schemeClr val="tx1"/>
                </a:solidFill>
              </a:rPr>
              <a:t>Y-a-t-il des antécédents en matière de concertation ?</a:t>
            </a:r>
          </a:p>
          <a:p>
            <a:pPr marL="285750" indent="-285750">
              <a:buFontTx/>
              <a:buChar char="-"/>
            </a:pPr>
            <a:r>
              <a:rPr lang="fr-FR" sz="1400" dirty="0" smtClean="0">
                <a:solidFill>
                  <a:schemeClr val="tx1"/>
                </a:solidFill>
              </a:rPr>
              <a:t>Comment les mobiliser ? Quels outils de communication ?</a:t>
            </a:r>
            <a:endParaRPr lang="fr-CH" sz="1400" dirty="0">
              <a:solidFill>
                <a:schemeClr val="tx1"/>
              </a:solidFill>
            </a:endParaRPr>
          </a:p>
          <a:p>
            <a:pPr marL="285750" lvl="0" indent="-285750">
              <a:buFontTx/>
              <a:buChar char="-"/>
            </a:pPr>
            <a:r>
              <a:rPr lang="fr-FR" sz="1400" dirty="0" smtClean="0">
                <a:solidFill>
                  <a:schemeClr val="tx1"/>
                </a:solidFill>
              </a:rPr>
              <a:t>Quand </a:t>
            </a:r>
            <a:r>
              <a:rPr lang="fr-FR" sz="1400" dirty="0">
                <a:solidFill>
                  <a:schemeClr val="tx1"/>
                </a:solidFill>
              </a:rPr>
              <a:t>les inviter (avant les visions ou pendant / après) </a:t>
            </a:r>
            <a:r>
              <a:rPr lang="fr-FR" sz="1400" dirty="0" smtClean="0">
                <a:solidFill>
                  <a:schemeClr val="tx1"/>
                </a:solidFill>
              </a:rPr>
              <a:t>?</a:t>
            </a:r>
            <a:endParaRPr lang="fr-CH" sz="1400" dirty="0">
              <a:solidFill>
                <a:schemeClr val="tx1"/>
              </a:solidFill>
            </a:endParaRPr>
          </a:p>
          <a:p>
            <a:pPr marL="285750" lvl="0" indent="-285750">
              <a:buFontTx/>
              <a:buChar char="-"/>
            </a:pPr>
            <a:r>
              <a:rPr lang="fr-FR" sz="1400" dirty="0" smtClean="0">
                <a:solidFill>
                  <a:schemeClr val="tx1"/>
                </a:solidFill>
              </a:rPr>
              <a:t>Avec </a:t>
            </a:r>
            <a:r>
              <a:rPr lang="fr-FR" sz="1400" dirty="0">
                <a:solidFill>
                  <a:schemeClr val="tx1"/>
                </a:solidFill>
              </a:rPr>
              <a:t>quelles questions (vécu, attentes, faisabilité sociale du développement, etc.) ? </a:t>
            </a:r>
            <a:endParaRPr lang="fr-CH" sz="1400" dirty="0">
              <a:solidFill>
                <a:schemeClr val="tx1"/>
              </a:solidFill>
            </a:endParaRPr>
          </a:p>
          <a:p>
            <a:pPr marL="285750" lvl="0" indent="-285750">
              <a:buFontTx/>
              <a:buChar char="-"/>
            </a:pPr>
            <a:r>
              <a:rPr lang="fr-FR" sz="1400" dirty="0" smtClean="0">
                <a:solidFill>
                  <a:schemeClr val="tx1"/>
                </a:solidFill>
              </a:rPr>
              <a:t>Et </a:t>
            </a:r>
            <a:r>
              <a:rPr lang="fr-FR" sz="1400" dirty="0">
                <a:solidFill>
                  <a:schemeClr val="tx1"/>
                </a:solidFill>
              </a:rPr>
              <a:t>quels points non négociables </a:t>
            </a:r>
            <a:r>
              <a:rPr lang="fr-FR" sz="1400" dirty="0" smtClean="0">
                <a:solidFill>
                  <a:schemeClr val="tx1"/>
                </a:solidFill>
              </a:rPr>
              <a:t>?</a:t>
            </a:r>
          </a:p>
          <a:p>
            <a:pPr marL="285750" lvl="0" indent="-285750">
              <a:buFontTx/>
              <a:buChar char="-"/>
            </a:pPr>
            <a:r>
              <a:rPr lang="fr-FR" sz="1400" dirty="0" smtClean="0">
                <a:solidFill>
                  <a:schemeClr val="tx1"/>
                </a:solidFill>
              </a:rPr>
              <a:t>Quelles implications des services dans la concertation ?</a:t>
            </a:r>
          </a:p>
          <a:p>
            <a:pPr lvl="0"/>
            <a:endParaRPr lang="fr-CH" dirty="0">
              <a:solidFill>
                <a:schemeClr val="tx1"/>
              </a:solidFill>
            </a:endParaRPr>
          </a:p>
        </p:txBody>
      </p:sp>
    </p:spTree>
    <p:extLst>
      <p:ext uri="{BB962C8B-B14F-4D97-AF65-F5344CB8AC3E}">
        <p14:creationId xmlns:p14="http://schemas.microsoft.com/office/powerpoint/2010/main" val="18656046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Le plan de concertation</a:t>
            </a:r>
            <a:endParaRPr lang="fr-CH" dirty="0"/>
          </a:p>
        </p:txBody>
      </p:sp>
      <p:sp>
        <p:nvSpPr>
          <p:cNvPr id="4" name="Espace réservé de la date 3"/>
          <p:cNvSpPr>
            <a:spLocks noGrp="1"/>
          </p:cNvSpPr>
          <p:nvPr>
            <p:ph type="dt" sz="quarter" idx="10"/>
          </p:nvPr>
        </p:nvSpPr>
        <p:spPr/>
        <p:txBody>
          <a:bodyPr/>
          <a:lstStyle/>
          <a:p>
            <a:pPr>
              <a:defRPr/>
            </a:pPr>
            <a:r>
              <a:rPr lang="fr-FR" smtClean="0"/>
              <a:t>Office de l'urbanisme</a:t>
            </a:r>
            <a:endParaRPr lang="de-DE"/>
          </a:p>
        </p:txBody>
      </p:sp>
      <p:sp>
        <p:nvSpPr>
          <p:cNvPr id="5" name="Espace réservé du pied de page 4"/>
          <p:cNvSpPr>
            <a:spLocks noGrp="1"/>
          </p:cNvSpPr>
          <p:nvPr>
            <p:ph type="ftr" sz="quarter" idx="11"/>
          </p:nvPr>
        </p:nvSpPr>
        <p:spPr/>
        <p:txBody>
          <a:bodyPr/>
          <a:lstStyle/>
          <a:p>
            <a:pPr>
              <a:defRPr/>
            </a:pPr>
            <a:r>
              <a:rPr lang="fr-CH" smtClean="0"/>
              <a:t>Département de l'aménagement, du logement et de l'énergie</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687" y="1529314"/>
            <a:ext cx="3015157" cy="41999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011" t="12402" r="5697"/>
          <a:stretch/>
        </p:blipFill>
        <p:spPr bwMode="auto">
          <a:xfrm>
            <a:off x="3408219" y="1532477"/>
            <a:ext cx="5675229" cy="38610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67336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Une adaptation à chaque projet</a:t>
            </a:r>
            <a:endParaRPr lang="fr-CH" dirty="0"/>
          </a:p>
        </p:txBody>
      </p:sp>
      <p:sp>
        <p:nvSpPr>
          <p:cNvPr id="3" name="Espace réservé du contenu 2"/>
          <p:cNvSpPr>
            <a:spLocks noGrp="1"/>
          </p:cNvSpPr>
          <p:nvPr>
            <p:ph idx="1"/>
          </p:nvPr>
        </p:nvSpPr>
        <p:spPr/>
        <p:txBody>
          <a:bodyPr/>
          <a:lstStyle/>
          <a:p>
            <a:r>
              <a:rPr lang="fr-CH" dirty="0" smtClean="0"/>
              <a:t>Présence ou non d'opérateur / promoteur</a:t>
            </a:r>
          </a:p>
          <a:p>
            <a:r>
              <a:rPr lang="fr-CH" dirty="0" smtClean="0"/>
              <a:t>Position de la commune </a:t>
            </a:r>
          </a:p>
          <a:p>
            <a:r>
              <a:rPr lang="fr-CH" dirty="0" smtClean="0"/>
              <a:t>Antécédents du projet</a:t>
            </a:r>
          </a:p>
          <a:p>
            <a:r>
              <a:rPr lang="fr-CH" dirty="0" smtClean="0"/>
              <a:t>Présence ou non d'autres projets et d'autres démarches de concertation</a:t>
            </a:r>
          </a:p>
          <a:p>
            <a:r>
              <a:rPr lang="fr-CH" dirty="0" smtClean="0"/>
              <a:t>Spécificité du territoire et taille du projet</a:t>
            </a:r>
          </a:p>
          <a:p>
            <a:r>
              <a:rPr lang="fr-CH" dirty="0" smtClean="0"/>
              <a:t>Etc.</a:t>
            </a:r>
            <a:endParaRPr lang="fr-CH" dirty="0"/>
          </a:p>
        </p:txBody>
      </p:sp>
      <p:sp>
        <p:nvSpPr>
          <p:cNvPr id="4" name="Espace réservé de la date 3"/>
          <p:cNvSpPr>
            <a:spLocks noGrp="1"/>
          </p:cNvSpPr>
          <p:nvPr>
            <p:ph type="dt" sz="quarter" idx="10"/>
          </p:nvPr>
        </p:nvSpPr>
        <p:spPr/>
        <p:txBody>
          <a:bodyPr/>
          <a:lstStyle/>
          <a:p>
            <a:pPr>
              <a:defRPr/>
            </a:pPr>
            <a:r>
              <a:rPr lang="fr-FR" smtClean="0"/>
              <a:t>Office de l'urbanisme</a:t>
            </a:r>
            <a:endParaRPr lang="de-DE"/>
          </a:p>
        </p:txBody>
      </p:sp>
      <p:sp>
        <p:nvSpPr>
          <p:cNvPr id="5" name="Espace réservé du pied de page 4"/>
          <p:cNvSpPr>
            <a:spLocks noGrp="1"/>
          </p:cNvSpPr>
          <p:nvPr>
            <p:ph type="ftr" sz="quarter" idx="11"/>
          </p:nvPr>
        </p:nvSpPr>
        <p:spPr/>
        <p:txBody>
          <a:bodyPr/>
          <a:lstStyle/>
          <a:p>
            <a:pPr>
              <a:defRPr/>
            </a:pPr>
            <a:r>
              <a:rPr lang="fr-CH" smtClean="0"/>
              <a:t>Département de l'aménagement, du logement et de l'énergie</a:t>
            </a:r>
            <a:endParaRPr lang="en-US"/>
          </a:p>
        </p:txBody>
      </p:sp>
    </p:spTree>
    <p:extLst>
      <p:ext uri="{BB962C8B-B14F-4D97-AF65-F5344CB8AC3E}">
        <p14:creationId xmlns:p14="http://schemas.microsoft.com/office/powerpoint/2010/main" val="2354259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Préalable à la mise en œuvre de la concertation</a:t>
            </a:r>
            <a:endParaRPr lang="fr-CH" dirty="0"/>
          </a:p>
        </p:txBody>
      </p:sp>
      <p:sp>
        <p:nvSpPr>
          <p:cNvPr id="3" name="Espace réservé du contenu 2"/>
          <p:cNvSpPr>
            <a:spLocks noGrp="1"/>
          </p:cNvSpPr>
          <p:nvPr>
            <p:ph idx="1"/>
          </p:nvPr>
        </p:nvSpPr>
        <p:spPr/>
        <p:txBody>
          <a:bodyPr/>
          <a:lstStyle/>
          <a:p>
            <a:pPr marL="0" indent="0">
              <a:buNone/>
            </a:pPr>
            <a:r>
              <a:rPr lang="fr-CH" dirty="0"/>
              <a:t>N</a:t>
            </a:r>
            <a:r>
              <a:rPr lang="fr-CH" dirty="0" smtClean="0"/>
              <a:t>e sont pas remis en cause dans le déroulement de la concertation :</a:t>
            </a:r>
          </a:p>
          <a:p>
            <a:r>
              <a:rPr lang="fr-CH" dirty="0" smtClean="0"/>
              <a:t>les objectifs de production de logement répondant aux besoins prépondérants de la population</a:t>
            </a:r>
          </a:p>
          <a:p>
            <a:r>
              <a:rPr lang="fr-CH" dirty="0" smtClean="0"/>
              <a:t>Le Plan directeur cantonal et ses orientations d'aménagement</a:t>
            </a:r>
          </a:p>
          <a:p>
            <a:r>
              <a:rPr lang="fr-CH" dirty="0" smtClean="0"/>
              <a:t>Les lois et normes (fédérales notamment)</a:t>
            </a:r>
            <a:endParaRPr lang="fr-CH" dirty="0"/>
          </a:p>
        </p:txBody>
      </p:sp>
      <p:sp>
        <p:nvSpPr>
          <p:cNvPr id="4" name="Espace réservé de la date 3"/>
          <p:cNvSpPr>
            <a:spLocks noGrp="1"/>
          </p:cNvSpPr>
          <p:nvPr>
            <p:ph type="dt" sz="quarter" idx="10"/>
          </p:nvPr>
        </p:nvSpPr>
        <p:spPr/>
        <p:txBody>
          <a:bodyPr/>
          <a:lstStyle/>
          <a:p>
            <a:pPr>
              <a:defRPr/>
            </a:pPr>
            <a:r>
              <a:rPr lang="fr-FR" smtClean="0"/>
              <a:t>Office de l'urbanisme</a:t>
            </a:r>
            <a:endParaRPr lang="de-DE"/>
          </a:p>
        </p:txBody>
      </p:sp>
      <p:sp>
        <p:nvSpPr>
          <p:cNvPr id="5" name="Espace réservé du pied de page 4"/>
          <p:cNvSpPr>
            <a:spLocks noGrp="1"/>
          </p:cNvSpPr>
          <p:nvPr>
            <p:ph type="ftr" sz="quarter" idx="11"/>
          </p:nvPr>
        </p:nvSpPr>
        <p:spPr/>
        <p:txBody>
          <a:bodyPr/>
          <a:lstStyle/>
          <a:p>
            <a:pPr>
              <a:defRPr/>
            </a:pPr>
            <a:r>
              <a:rPr lang="fr-CH" smtClean="0"/>
              <a:t>Département de l'aménagement, du logement et de l'énergie</a:t>
            </a:r>
            <a:endParaRPr lang="en-US"/>
          </a:p>
        </p:txBody>
      </p:sp>
    </p:spTree>
    <p:extLst>
      <p:ext uri="{BB962C8B-B14F-4D97-AF65-F5344CB8AC3E}">
        <p14:creationId xmlns:p14="http://schemas.microsoft.com/office/powerpoint/2010/main" val="1297972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Les </a:t>
            </a:r>
            <a:r>
              <a:rPr lang="fr-CH" dirty="0" smtClean="0"/>
              <a:t>bases </a:t>
            </a:r>
            <a:r>
              <a:rPr lang="fr-CH" dirty="0" smtClean="0"/>
              <a:t>légales</a:t>
            </a:r>
            <a:endParaRPr lang="fr-CH" dirty="0"/>
          </a:p>
        </p:txBody>
      </p:sp>
      <p:sp>
        <p:nvSpPr>
          <p:cNvPr id="3" name="Espace réservé du contenu 2"/>
          <p:cNvSpPr>
            <a:spLocks noGrp="1"/>
          </p:cNvSpPr>
          <p:nvPr>
            <p:ph idx="1"/>
          </p:nvPr>
        </p:nvSpPr>
        <p:spPr/>
        <p:txBody>
          <a:bodyPr/>
          <a:lstStyle/>
          <a:p>
            <a:r>
              <a:rPr lang="fr-CH" dirty="0"/>
              <a:t>Art. 4 </a:t>
            </a:r>
            <a:r>
              <a:rPr lang="fr-CH" dirty="0" smtClean="0"/>
              <a:t>LAT : Information </a:t>
            </a:r>
            <a:r>
              <a:rPr lang="fr-CH" dirty="0"/>
              <a:t>et </a:t>
            </a:r>
            <a:r>
              <a:rPr lang="fr-CH" dirty="0" smtClean="0"/>
              <a:t>participation</a:t>
            </a:r>
          </a:p>
          <a:p>
            <a:r>
              <a:rPr lang="fr-CH" dirty="0" smtClean="0"/>
              <a:t>Art. 135 Constitution République et canton de Genève : concertation</a:t>
            </a:r>
            <a:endParaRPr lang="fr-CH" dirty="0"/>
          </a:p>
        </p:txBody>
      </p:sp>
      <p:sp>
        <p:nvSpPr>
          <p:cNvPr id="4" name="Espace réservé de la date 3"/>
          <p:cNvSpPr>
            <a:spLocks noGrp="1"/>
          </p:cNvSpPr>
          <p:nvPr>
            <p:ph type="dt" sz="quarter" idx="10"/>
          </p:nvPr>
        </p:nvSpPr>
        <p:spPr/>
        <p:txBody>
          <a:bodyPr/>
          <a:lstStyle/>
          <a:p>
            <a:pPr>
              <a:defRPr/>
            </a:pPr>
            <a:r>
              <a:rPr lang="fr-FR" smtClean="0"/>
              <a:t>Office de l'urbanisme</a:t>
            </a:r>
            <a:endParaRPr lang="de-DE"/>
          </a:p>
        </p:txBody>
      </p:sp>
      <p:sp>
        <p:nvSpPr>
          <p:cNvPr id="5" name="Espace réservé du pied de page 4"/>
          <p:cNvSpPr>
            <a:spLocks noGrp="1"/>
          </p:cNvSpPr>
          <p:nvPr>
            <p:ph type="ftr" sz="quarter" idx="11"/>
          </p:nvPr>
        </p:nvSpPr>
        <p:spPr/>
        <p:txBody>
          <a:bodyPr/>
          <a:lstStyle/>
          <a:p>
            <a:pPr>
              <a:defRPr/>
            </a:pPr>
            <a:r>
              <a:rPr lang="fr-CH" smtClean="0"/>
              <a:t>Département de l'aménagement, du logement et de l'énergie</a:t>
            </a:r>
            <a:endParaRPr lang="en-US"/>
          </a:p>
        </p:txBody>
      </p:sp>
    </p:spTree>
    <p:extLst>
      <p:ext uri="{BB962C8B-B14F-4D97-AF65-F5344CB8AC3E}">
        <p14:creationId xmlns:p14="http://schemas.microsoft.com/office/powerpoint/2010/main" val="386334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Un processus en 3 phases</a:t>
            </a:r>
            <a:endParaRPr lang="fr-CH" dirty="0"/>
          </a:p>
        </p:txBody>
      </p:sp>
      <p:sp>
        <p:nvSpPr>
          <p:cNvPr id="4" name="Espace réservé de la date 3"/>
          <p:cNvSpPr>
            <a:spLocks noGrp="1"/>
          </p:cNvSpPr>
          <p:nvPr>
            <p:ph type="dt" sz="quarter" idx="10"/>
          </p:nvPr>
        </p:nvSpPr>
        <p:spPr/>
        <p:txBody>
          <a:bodyPr/>
          <a:lstStyle/>
          <a:p>
            <a:pPr>
              <a:defRPr/>
            </a:pPr>
            <a:r>
              <a:rPr lang="fr-FR" smtClean="0"/>
              <a:t>Office de l'urbanisme</a:t>
            </a:r>
            <a:endParaRPr lang="de-DE"/>
          </a:p>
        </p:txBody>
      </p:sp>
      <p:sp>
        <p:nvSpPr>
          <p:cNvPr id="5" name="Espace réservé du pied de page 4"/>
          <p:cNvSpPr>
            <a:spLocks noGrp="1"/>
          </p:cNvSpPr>
          <p:nvPr>
            <p:ph type="ftr" sz="quarter" idx="11"/>
          </p:nvPr>
        </p:nvSpPr>
        <p:spPr/>
        <p:txBody>
          <a:bodyPr/>
          <a:lstStyle/>
          <a:p>
            <a:pPr>
              <a:defRPr/>
            </a:pPr>
            <a:r>
              <a:rPr lang="fr-CH" smtClean="0"/>
              <a:t>Département de l'aménagement, du logement et de l'énergie</a:t>
            </a:r>
            <a:endParaRPr lang="en-US"/>
          </a:p>
        </p:txBody>
      </p:sp>
      <p:sp>
        <p:nvSpPr>
          <p:cNvPr id="12" name="Double flèche horizontale 11"/>
          <p:cNvSpPr/>
          <p:nvPr/>
        </p:nvSpPr>
        <p:spPr>
          <a:xfrm rot="16200000">
            <a:off x="1719776" y="3285101"/>
            <a:ext cx="1126608" cy="168816"/>
          </a:xfrm>
          <a:prstGeom prst="lef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8" name="Rectangle à coins arrondis 27"/>
          <p:cNvSpPr/>
          <p:nvPr/>
        </p:nvSpPr>
        <p:spPr>
          <a:xfrm>
            <a:off x="1908673" y="1504405"/>
            <a:ext cx="4957775" cy="1090189"/>
          </a:xfrm>
          <a:prstGeom prst="roundRect">
            <a:avLst/>
          </a:prstGeom>
          <a:solidFill>
            <a:srgbClr val="00CC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800" b="0" i="0" u="none" strike="noStrike" kern="0" cap="none" spc="0" normalizeH="0" baseline="0" noProof="0" dirty="0" smtClean="0">
                <a:ln>
                  <a:noFill/>
                </a:ln>
                <a:solidFill>
                  <a:sysClr val="windowText" lastClr="000000"/>
                </a:solidFill>
                <a:effectLst/>
                <a:uLnTx/>
                <a:uFillTx/>
                <a:latin typeface="Calibri"/>
                <a:ea typeface="+mn-ea"/>
                <a:cs typeface="+mn-cs"/>
              </a:rPr>
              <a:t>Elaboration du projet urbain</a:t>
            </a:r>
            <a:endParaRPr kumimoji="0" lang="fr-CH"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 name="Rectangle à coins arrondis 13"/>
          <p:cNvSpPr/>
          <p:nvPr/>
        </p:nvSpPr>
        <p:spPr>
          <a:xfrm>
            <a:off x="1908673" y="4008268"/>
            <a:ext cx="864096" cy="72008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200" b="1" i="0" u="none" strike="noStrike" kern="0" cap="none" spc="0" normalizeH="0" baseline="0" noProof="0" dirty="0" smtClean="0">
                <a:ln>
                  <a:noFill/>
                </a:ln>
                <a:solidFill>
                  <a:sysClr val="window" lastClr="FFFFFF"/>
                </a:solidFill>
                <a:effectLst/>
                <a:uLnTx/>
                <a:uFillTx/>
                <a:latin typeface="Calibri"/>
                <a:ea typeface="+mn-ea"/>
                <a:cs typeface="+mn-cs"/>
              </a:rPr>
              <a:t>Ouvrir le dialogue</a:t>
            </a:r>
            <a:endParaRPr kumimoji="0" lang="fr-CH" sz="12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5" name="Rectangle à coins arrondis 14"/>
          <p:cNvSpPr/>
          <p:nvPr/>
        </p:nvSpPr>
        <p:spPr>
          <a:xfrm>
            <a:off x="2865797" y="4008268"/>
            <a:ext cx="2972501" cy="72008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400" b="1" i="0" u="none" strike="noStrike" kern="0" cap="none" spc="0" normalizeH="0" baseline="0" noProof="0" dirty="0" smtClean="0">
                <a:ln>
                  <a:noFill/>
                </a:ln>
                <a:solidFill>
                  <a:sysClr val="window" lastClr="FFFFFF"/>
                </a:solidFill>
                <a:effectLst/>
                <a:uLnTx/>
                <a:uFillTx/>
                <a:latin typeface="Calibri"/>
                <a:ea typeface="+mn-ea"/>
                <a:cs typeface="+mn-cs"/>
              </a:rPr>
              <a:t>Associer à l'élaboration du projet</a:t>
            </a:r>
            <a:endParaRPr kumimoji="0" lang="fr-CH" sz="14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6" name="Rectangle à coins arrondis 15"/>
          <p:cNvSpPr/>
          <p:nvPr/>
        </p:nvSpPr>
        <p:spPr>
          <a:xfrm>
            <a:off x="5930344" y="4008268"/>
            <a:ext cx="936104" cy="72008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400" b="1" i="0" u="none" strike="noStrike" kern="0" cap="none" spc="0" normalizeH="0" baseline="0" noProof="0" dirty="0" smtClean="0">
                <a:ln>
                  <a:noFill/>
                </a:ln>
                <a:solidFill>
                  <a:sysClr val="window" lastClr="FFFFFF"/>
                </a:solidFill>
                <a:effectLst/>
                <a:uLnTx/>
                <a:uFillTx/>
                <a:latin typeface="Calibri"/>
                <a:ea typeface="+mn-ea"/>
                <a:cs typeface="+mn-cs"/>
              </a:rPr>
              <a:t>Restituer</a:t>
            </a:r>
            <a:endParaRPr kumimoji="0" lang="fr-CH" sz="14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7" name="Rectangle à coins arrondis 16"/>
          <p:cNvSpPr/>
          <p:nvPr/>
        </p:nvSpPr>
        <p:spPr>
          <a:xfrm>
            <a:off x="6980466" y="1529054"/>
            <a:ext cx="1796054" cy="1090189"/>
          </a:xfrm>
          <a:prstGeom prst="roundRect">
            <a:avLst/>
          </a:prstGeom>
          <a:solidFill>
            <a:srgbClr val="FF00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600" b="0" i="0" u="none" strike="noStrike" kern="0" cap="none" spc="0" normalizeH="0" baseline="0" noProof="0" dirty="0" smtClean="0">
                <a:ln>
                  <a:noFill/>
                </a:ln>
                <a:solidFill>
                  <a:sysClr val="windowText" lastClr="000000"/>
                </a:solidFill>
                <a:effectLst/>
                <a:uLnTx/>
                <a:uFillTx/>
                <a:latin typeface="Calibri"/>
                <a:ea typeface="+mn-ea"/>
                <a:cs typeface="+mn-cs"/>
              </a:rPr>
              <a:t>Formalisation et procédures</a:t>
            </a:r>
            <a:endParaRPr kumimoji="0" lang="fr-CH"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 name="Rectangle à coins arrondis 17"/>
          <p:cNvSpPr/>
          <p:nvPr/>
        </p:nvSpPr>
        <p:spPr>
          <a:xfrm>
            <a:off x="130598" y="1513134"/>
            <a:ext cx="1676044" cy="1090189"/>
          </a:xfrm>
          <a:prstGeom prst="roundRect">
            <a:avLst/>
          </a:prstGeom>
          <a:solidFill>
            <a:srgbClr val="FFFF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CH" kern="0" dirty="0" smtClean="0">
                <a:solidFill>
                  <a:sysClr val="windowText" lastClr="000000"/>
                </a:solidFill>
                <a:latin typeface="Calibri"/>
              </a:rPr>
              <a:t>Etude d'opportunité</a:t>
            </a:r>
            <a:endParaRPr kumimoji="0" lang="fr-CH"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 name="Double flèche horizontale 18"/>
          <p:cNvSpPr/>
          <p:nvPr/>
        </p:nvSpPr>
        <p:spPr>
          <a:xfrm rot="16200000">
            <a:off x="5835092" y="3317109"/>
            <a:ext cx="1126608" cy="168816"/>
          </a:xfrm>
          <a:prstGeom prst="lef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0" name="Double flèche horizontale 19"/>
          <p:cNvSpPr/>
          <p:nvPr/>
        </p:nvSpPr>
        <p:spPr>
          <a:xfrm rot="16200000">
            <a:off x="3788743" y="3321116"/>
            <a:ext cx="1126608" cy="168816"/>
          </a:xfrm>
          <a:prstGeom prst="lef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 name="Flèche droite 6"/>
          <p:cNvSpPr/>
          <p:nvPr/>
        </p:nvSpPr>
        <p:spPr>
          <a:xfrm>
            <a:off x="408289" y="3176011"/>
            <a:ext cx="7315284" cy="459027"/>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800" b="0" i="0" u="none" strike="noStrike" kern="0" cap="none" spc="0" normalizeH="0" baseline="0" noProof="0" dirty="0" smtClean="0">
                <a:ln>
                  <a:noFill/>
                </a:ln>
                <a:solidFill>
                  <a:sysClr val="window" lastClr="FFFFFF"/>
                </a:solidFill>
                <a:effectLst/>
                <a:uLnTx/>
                <a:uFillTx/>
                <a:latin typeface="Calibri"/>
                <a:ea typeface="+mn-ea"/>
                <a:cs typeface="+mn-cs"/>
              </a:rPr>
              <a:t>Développement du projet</a:t>
            </a:r>
            <a:endParaRPr kumimoji="0" lang="fr-CH"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40971928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1. Ouvrir le dialogue </a:t>
            </a:r>
            <a:endParaRPr lang="fr-CH" dirty="0"/>
          </a:p>
        </p:txBody>
      </p:sp>
      <p:sp>
        <p:nvSpPr>
          <p:cNvPr id="3" name="Espace réservé du contenu 2"/>
          <p:cNvSpPr>
            <a:spLocks noGrp="1"/>
          </p:cNvSpPr>
          <p:nvPr>
            <p:ph idx="1"/>
          </p:nvPr>
        </p:nvSpPr>
        <p:spPr>
          <a:xfrm>
            <a:off x="457200" y="1371313"/>
            <a:ext cx="8229600" cy="4033838"/>
          </a:xfrm>
        </p:spPr>
        <p:txBody>
          <a:bodyPr/>
          <a:lstStyle/>
          <a:p>
            <a:pPr marL="0" indent="0">
              <a:buNone/>
            </a:pPr>
            <a:r>
              <a:rPr lang="fr-CH" dirty="0" smtClean="0"/>
              <a:t>Une étape essentielle qui vise à :</a:t>
            </a:r>
          </a:p>
          <a:p>
            <a:pPr>
              <a:buFont typeface="Arial" pitchFamily="34" charset="0"/>
              <a:buChar char="•"/>
            </a:pPr>
            <a:r>
              <a:rPr lang="fr-CH" dirty="0" smtClean="0">
                <a:solidFill>
                  <a:schemeClr val="tx1"/>
                </a:solidFill>
              </a:rPr>
              <a:t>Faire connaissance et faire "baisser la pression"</a:t>
            </a:r>
          </a:p>
          <a:p>
            <a:pPr>
              <a:buFont typeface="Arial" pitchFamily="34" charset="0"/>
              <a:buChar char="•"/>
            </a:pPr>
            <a:r>
              <a:rPr lang="fr-CH" dirty="0" smtClean="0">
                <a:solidFill>
                  <a:schemeClr val="tx1"/>
                </a:solidFill>
              </a:rPr>
              <a:t>Définir le cadre, les rôles respectifs, le négociables et le non négociable</a:t>
            </a:r>
          </a:p>
          <a:p>
            <a:pPr>
              <a:buFont typeface="Arial" pitchFamily="34" charset="0"/>
              <a:buChar char="•"/>
            </a:pPr>
            <a:r>
              <a:rPr lang="fr-CH" dirty="0" smtClean="0"/>
              <a:t>Donner toute l'information de "base"</a:t>
            </a:r>
            <a:endParaRPr lang="fr-CH" dirty="0" smtClean="0">
              <a:solidFill>
                <a:schemeClr val="tx1"/>
              </a:solidFill>
            </a:endParaRPr>
          </a:p>
          <a:p>
            <a:pPr>
              <a:buFont typeface="Arial" pitchFamily="34" charset="0"/>
              <a:buChar char="•"/>
            </a:pPr>
            <a:r>
              <a:rPr lang="fr-CH" dirty="0" smtClean="0">
                <a:solidFill>
                  <a:schemeClr val="tx1"/>
                </a:solidFill>
              </a:rPr>
              <a:t>Proposer et expliquer la démarche de concertation et son calendrier</a:t>
            </a:r>
          </a:p>
          <a:p>
            <a:pPr>
              <a:buFont typeface="Arial" pitchFamily="34" charset="0"/>
              <a:buChar char="•"/>
            </a:pPr>
            <a:r>
              <a:rPr lang="fr-CH" dirty="0" smtClean="0">
                <a:solidFill>
                  <a:schemeClr val="tx1"/>
                </a:solidFill>
              </a:rPr>
              <a:t>Ecouter et recueillir les attentes et avis</a:t>
            </a:r>
            <a:endParaRPr lang="fr-CH" dirty="0" smtClean="0"/>
          </a:p>
          <a:p>
            <a:pPr>
              <a:buFont typeface="Wingdings"/>
              <a:buChar char="è"/>
            </a:pPr>
            <a:r>
              <a:rPr lang="fr-CH" dirty="0" smtClean="0">
                <a:sym typeface="Wingdings" pitchFamily="2" charset="2"/>
              </a:rPr>
              <a:t>Résultats : un contact établi, une confiance qui se met en place, un calendrier de mise en œuvre qui se confirme</a:t>
            </a:r>
          </a:p>
        </p:txBody>
      </p:sp>
      <p:sp>
        <p:nvSpPr>
          <p:cNvPr id="4" name="Espace réservé de la date 3"/>
          <p:cNvSpPr>
            <a:spLocks noGrp="1"/>
          </p:cNvSpPr>
          <p:nvPr>
            <p:ph type="dt" sz="quarter" idx="10"/>
          </p:nvPr>
        </p:nvSpPr>
        <p:spPr/>
        <p:txBody>
          <a:bodyPr/>
          <a:lstStyle/>
          <a:p>
            <a:pPr>
              <a:defRPr/>
            </a:pPr>
            <a:r>
              <a:rPr lang="fr-FR" smtClean="0"/>
              <a:t>Office de l'urbanisme</a:t>
            </a:r>
            <a:endParaRPr lang="de-DE"/>
          </a:p>
        </p:txBody>
      </p:sp>
      <p:sp>
        <p:nvSpPr>
          <p:cNvPr id="5" name="Espace réservé du pied de page 4"/>
          <p:cNvSpPr>
            <a:spLocks noGrp="1"/>
          </p:cNvSpPr>
          <p:nvPr>
            <p:ph type="ftr" sz="quarter" idx="11"/>
          </p:nvPr>
        </p:nvSpPr>
        <p:spPr/>
        <p:txBody>
          <a:bodyPr/>
          <a:lstStyle/>
          <a:p>
            <a:pPr>
              <a:defRPr/>
            </a:pPr>
            <a:r>
              <a:rPr lang="fr-CH" smtClean="0"/>
              <a:t>Département de l'aménagement, du logement et de l'énergie</a:t>
            </a:r>
            <a:endParaRPr lang="en-US"/>
          </a:p>
        </p:txBody>
      </p:sp>
    </p:spTree>
    <p:extLst>
      <p:ext uri="{BB962C8B-B14F-4D97-AF65-F5344CB8AC3E}">
        <p14:creationId xmlns:p14="http://schemas.microsoft.com/office/powerpoint/2010/main" val="16203256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2. Associer à l'élaboration du projet</a:t>
            </a:r>
            <a:endParaRPr lang="fr-CH" dirty="0"/>
          </a:p>
        </p:txBody>
      </p:sp>
      <p:sp>
        <p:nvSpPr>
          <p:cNvPr id="3" name="Espace réservé du contenu 2"/>
          <p:cNvSpPr>
            <a:spLocks noGrp="1"/>
          </p:cNvSpPr>
          <p:nvPr>
            <p:ph idx="1"/>
          </p:nvPr>
        </p:nvSpPr>
        <p:spPr>
          <a:xfrm>
            <a:off x="457200" y="1353557"/>
            <a:ext cx="8229600" cy="4033838"/>
          </a:xfrm>
        </p:spPr>
        <p:txBody>
          <a:bodyPr/>
          <a:lstStyle/>
          <a:p>
            <a:pPr marL="0" indent="0">
              <a:buNone/>
            </a:pPr>
            <a:r>
              <a:rPr lang="fr-CH" dirty="0" smtClean="0"/>
              <a:t>Dispositifs à adapter en fonction du contexte et des types d'acteurs (ateliers, bilatérales, séances de travail etc.) pour leur permettre de jouer leur juste rôle dans le développement du projet. </a:t>
            </a:r>
          </a:p>
          <a:p>
            <a:pPr>
              <a:buFont typeface="Arial" pitchFamily="34" charset="0"/>
              <a:buChar char="•"/>
            </a:pPr>
            <a:r>
              <a:rPr lang="fr-CH" dirty="0" smtClean="0"/>
              <a:t>Développer un projet opérationnel et répondant le plus largement aux attentes et besoins tout en respectant les objectifs programmatiques</a:t>
            </a:r>
          </a:p>
          <a:p>
            <a:pPr>
              <a:buFont typeface="Arial" pitchFamily="34" charset="0"/>
              <a:buChar char="•"/>
            </a:pPr>
            <a:r>
              <a:rPr lang="fr-CH" dirty="0" smtClean="0"/>
              <a:t>Travailler sur les usages du territoire et les attentes vis-à-vis du futur quartier pour alimenter le projet</a:t>
            </a:r>
          </a:p>
          <a:p>
            <a:pPr>
              <a:buFont typeface="Wingdings" pitchFamily="2" charset="2"/>
              <a:buChar char="è"/>
            </a:pPr>
            <a:r>
              <a:rPr lang="fr-CH" dirty="0" smtClean="0">
                <a:sym typeface="Wingdings" pitchFamily="2" charset="2"/>
              </a:rPr>
              <a:t>Résultats : une vision partagée du futur quartier, un projet à l'opérationnalité renforcée et peu contestable*</a:t>
            </a:r>
          </a:p>
          <a:p>
            <a:pPr marL="0" indent="0">
              <a:buNone/>
            </a:pPr>
            <a:r>
              <a:rPr lang="fr-CH" sz="1000" dirty="0" smtClean="0">
                <a:sym typeface="Wingdings" pitchFamily="2" charset="2"/>
              </a:rPr>
              <a:t>* </a:t>
            </a:r>
            <a:r>
              <a:rPr lang="fr-CH" sz="1200" dirty="0" smtClean="0">
                <a:sym typeface="Wingdings" pitchFamily="2" charset="2"/>
              </a:rPr>
              <a:t>Une connaissance fine des recours  potentiels voire une anticipation</a:t>
            </a:r>
            <a:endParaRPr lang="fr-CH" sz="1200" dirty="0"/>
          </a:p>
        </p:txBody>
      </p:sp>
      <p:sp>
        <p:nvSpPr>
          <p:cNvPr id="4" name="Espace réservé de la date 3"/>
          <p:cNvSpPr>
            <a:spLocks noGrp="1"/>
          </p:cNvSpPr>
          <p:nvPr>
            <p:ph type="dt" sz="quarter" idx="10"/>
          </p:nvPr>
        </p:nvSpPr>
        <p:spPr/>
        <p:txBody>
          <a:bodyPr/>
          <a:lstStyle/>
          <a:p>
            <a:pPr>
              <a:defRPr/>
            </a:pPr>
            <a:r>
              <a:rPr lang="fr-FR" smtClean="0"/>
              <a:t>Office de l'urbanisme</a:t>
            </a:r>
            <a:endParaRPr lang="de-DE"/>
          </a:p>
        </p:txBody>
      </p:sp>
      <p:sp>
        <p:nvSpPr>
          <p:cNvPr id="5" name="Espace réservé du pied de page 4"/>
          <p:cNvSpPr>
            <a:spLocks noGrp="1"/>
          </p:cNvSpPr>
          <p:nvPr>
            <p:ph type="ftr" sz="quarter" idx="11"/>
          </p:nvPr>
        </p:nvSpPr>
        <p:spPr/>
        <p:txBody>
          <a:bodyPr/>
          <a:lstStyle/>
          <a:p>
            <a:pPr>
              <a:defRPr/>
            </a:pPr>
            <a:r>
              <a:rPr lang="fr-CH" smtClean="0"/>
              <a:t>Département de l'aménagement, du logement et de l'énergie</a:t>
            </a:r>
            <a:endParaRPr lang="en-US"/>
          </a:p>
        </p:txBody>
      </p:sp>
    </p:spTree>
    <p:extLst>
      <p:ext uri="{BB962C8B-B14F-4D97-AF65-F5344CB8AC3E}">
        <p14:creationId xmlns:p14="http://schemas.microsoft.com/office/powerpoint/2010/main" val="41961699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2. Associer à l'élaboration du projet</a:t>
            </a:r>
            <a:endParaRPr lang="fr-CH" dirty="0"/>
          </a:p>
        </p:txBody>
      </p:sp>
      <p:sp>
        <p:nvSpPr>
          <p:cNvPr id="3" name="Espace réservé du contenu 2"/>
          <p:cNvSpPr>
            <a:spLocks noGrp="1"/>
          </p:cNvSpPr>
          <p:nvPr>
            <p:ph idx="1"/>
          </p:nvPr>
        </p:nvSpPr>
        <p:spPr>
          <a:xfrm>
            <a:off x="457200" y="1353557"/>
            <a:ext cx="8229600" cy="4033838"/>
          </a:xfrm>
        </p:spPr>
        <p:txBody>
          <a:bodyPr/>
          <a:lstStyle/>
          <a:p>
            <a:pPr marL="0" indent="0">
              <a:buNone/>
            </a:pPr>
            <a:r>
              <a:rPr lang="fr-CH" dirty="0" smtClean="0"/>
              <a:t>Peuvent également être mis en œuvre différents événements relevant de :</a:t>
            </a:r>
          </a:p>
          <a:p>
            <a:pPr>
              <a:buFont typeface="Arial" pitchFamily="34" charset="0"/>
              <a:buChar char="•"/>
            </a:pPr>
            <a:r>
              <a:rPr lang="fr-CH" dirty="0" smtClean="0"/>
              <a:t>la préfiguration du futur quartier</a:t>
            </a:r>
          </a:p>
          <a:p>
            <a:pPr>
              <a:buFont typeface="Arial" pitchFamily="34" charset="0"/>
              <a:buChar char="•"/>
            </a:pPr>
            <a:r>
              <a:rPr lang="fr-CH" dirty="0" smtClean="0"/>
              <a:t>L'organisation ou le soutien d'événementiels</a:t>
            </a:r>
          </a:p>
          <a:p>
            <a:pPr>
              <a:buFont typeface="Arial" pitchFamily="34" charset="0"/>
              <a:buChar char="•"/>
            </a:pPr>
            <a:r>
              <a:rPr lang="fr-CH" dirty="0" smtClean="0"/>
              <a:t>La sensibilisation des publics</a:t>
            </a:r>
          </a:p>
          <a:p>
            <a:pPr>
              <a:buFont typeface="Arial" pitchFamily="34" charset="0"/>
              <a:buChar char="•"/>
            </a:pPr>
            <a:r>
              <a:rPr lang="fr-CH" dirty="0" smtClean="0"/>
              <a:t>Etc.</a:t>
            </a:r>
          </a:p>
          <a:p>
            <a:pPr marL="0" indent="0">
              <a:buNone/>
            </a:pPr>
            <a:endParaRPr lang="fr-CH" dirty="0" smtClean="0"/>
          </a:p>
          <a:p>
            <a:pPr>
              <a:buFont typeface="Wingdings" pitchFamily="2" charset="2"/>
              <a:buChar char="è"/>
            </a:pPr>
            <a:r>
              <a:rPr lang="fr-CH" dirty="0" smtClean="0">
                <a:sym typeface="Wingdings" pitchFamily="2" charset="2"/>
              </a:rPr>
              <a:t>Résultats : une vision partagée du futur quartier, un projet à l'opérationnalité renforcée et peu contestable</a:t>
            </a:r>
          </a:p>
          <a:p>
            <a:pPr>
              <a:buFont typeface="Wingdings" pitchFamily="2" charset="2"/>
              <a:buChar char="è"/>
            </a:pPr>
            <a:r>
              <a:rPr lang="fr-CH" dirty="0" smtClean="0">
                <a:sym typeface="Wingdings" pitchFamily="2" charset="2"/>
              </a:rPr>
              <a:t>Attention : ne pas perdre l'objectif. </a:t>
            </a:r>
            <a:endParaRPr lang="fr-CH" dirty="0"/>
          </a:p>
        </p:txBody>
      </p:sp>
      <p:sp>
        <p:nvSpPr>
          <p:cNvPr id="4" name="Espace réservé de la date 3"/>
          <p:cNvSpPr>
            <a:spLocks noGrp="1"/>
          </p:cNvSpPr>
          <p:nvPr>
            <p:ph type="dt" sz="quarter" idx="10"/>
          </p:nvPr>
        </p:nvSpPr>
        <p:spPr/>
        <p:txBody>
          <a:bodyPr/>
          <a:lstStyle/>
          <a:p>
            <a:pPr>
              <a:defRPr/>
            </a:pPr>
            <a:r>
              <a:rPr lang="fr-FR" smtClean="0"/>
              <a:t>Office de l'urbanisme</a:t>
            </a:r>
            <a:endParaRPr lang="de-DE"/>
          </a:p>
        </p:txBody>
      </p:sp>
      <p:sp>
        <p:nvSpPr>
          <p:cNvPr id="5" name="Espace réservé du pied de page 4"/>
          <p:cNvSpPr>
            <a:spLocks noGrp="1"/>
          </p:cNvSpPr>
          <p:nvPr>
            <p:ph type="ftr" sz="quarter" idx="11"/>
          </p:nvPr>
        </p:nvSpPr>
        <p:spPr/>
        <p:txBody>
          <a:bodyPr/>
          <a:lstStyle/>
          <a:p>
            <a:pPr>
              <a:defRPr/>
            </a:pPr>
            <a:r>
              <a:rPr lang="fr-CH" smtClean="0"/>
              <a:t>Département de l'aménagement, du logement et de l'énergie</a:t>
            </a:r>
            <a:endParaRPr lang="en-US"/>
          </a:p>
        </p:txBody>
      </p:sp>
    </p:spTree>
    <p:extLst>
      <p:ext uri="{BB962C8B-B14F-4D97-AF65-F5344CB8AC3E}">
        <p14:creationId xmlns:p14="http://schemas.microsoft.com/office/powerpoint/2010/main" val="14597123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3. Restituer : la fin d'un cycle</a:t>
            </a:r>
            <a:endParaRPr lang="fr-CH" dirty="0"/>
          </a:p>
        </p:txBody>
      </p:sp>
      <p:sp>
        <p:nvSpPr>
          <p:cNvPr id="3" name="Espace réservé du contenu 2"/>
          <p:cNvSpPr>
            <a:spLocks noGrp="1"/>
          </p:cNvSpPr>
          <p:nvPr>
            <p:ph idx="1"/>
          </p:nvPr>
        </p:nvSpPr>
        <p:spPr>
          <a:xfrm>
            <a:off x="457200" y="1371313"/>
            <a:ext cx="8229600" cy="4033838"/>
          </a:xfrm>
        </p:spPr>
        <p:txBody>
          <a:bodyPr/>
          <a:lstStyle/>
          <a:p>
            <a:pPr marL="0" indent="0">
              <a:buNone/>
            </a:pPr>
            <a:r>
              <a:rPr lang="fr-CH" dirty="0" smtClean="0"/>
              <a:t>Dispositif à adapter en fonction du contexte et des types d'acteurs (séance d'info, atelier etc.). Une étape qui vise à :</a:t>
            </a:r>
          </a:p>
          <a:p>
            <a:pPr>
              <a:buFont typeface="Arial" pitchFamily="34" charset="0"/>
              <a:buChar char="•"/>
            </a:pPr>
            <a:r>
              <a:rPr lang="fr-CH" dirty="0" smtClean="0">
                <a:solidFill>
                  <a:schemeClr val="tx1"/>
                </a:solidFill>
              </a:rPr>
              <a:t>Dresser le bilan de la concertation et en valoriser les apports dans le projet</a:t>
            </a:r>
          </a:p>
          <a:p>
            <a:pPr>
              <a:buFont typeface="Arial" pitchFamily="34" charset="0"/>
              <a:buChar char="•"/>
            </a:pPr>
            <a:r>
              <a:rPr lang="fr-CH" dirty="0" smtClean="0">
                <a:solidFill>
                  <a:schemeClr val="tx1"/>
                </a:solidFill>
              </a:rPr>
              <a:t>Informer sur les choix retenus</a:t>
            </a:r>
          </a:p>
          <a:p>
            <a:pPr>
              <a:buFont typeface="Arial" pitchFamily="34" charset="0"/>
              <a:buChar char="•"/>
            </a:pPr>
            <a:r>
              <a:rPr lang="fr-CH" dirty="0" smtClean="0"/>
              <a:t>Favoriser le déroulement de la procédure à venir en informant sur les prochaines étapes</a:t>
            </a:r>
          </a:p>
          <a:p>
            <a:pPr marL="0" indent="0">
              <a:buNone/>
            </a:pPr>
            <a:endParaRPr lang="fr-CH" sz="800" dirty="0" smtClean="0">
              <a:solidFill>
                <a:schemeClr val="tx1"/>
              </a:solidFill>
            </a:endParaRPr>
          </a:p>
          <a:p>
            <a:pPr>
              <a:buFont typeface="Wingdings" pitchFamily="2" charset="2"/>
              <a:buChar char="è"/>
            </a:pPr>
            <a:r>
              <a:rPr lang="fr-CH" dirty="0" smtClean="0">
                <a:sym typeface="Wingdings" pitchFamily="2" charset="2"/>
              </a:rPr>
              <a:t>Résultats : valorisation du projet et de la démarche de concertation</a:t>
            </a:r>
          </a:p>
          <a:p>
            <a:pPr marL="0" indent="0">
              <a:buNone/>
            </a:pPr>
            <a:r>
              <a:rPr lang="fr-CH" sz="2000" dirty="0" smtClean="0">
                <a:sym typeface="Wingdings" pitchFamily="2" charset="2"/>
              </a:rPr>
              <a:t>NB : Il est probable que d'autres temps d'information soient à nouveau organisés pour assurer un suivi jusqu'à la fin de la procédure</a:t>
            </a:r>
            <a:endParaRPr lang="fr-CH" sz="2000" dirty="0"/>
          </a:p>
        </p:txBody>
      </p:sp>
      <p:sp>
        <p:nvSpPr>
          <p:cNvPr id="4" name="Espace réservé de la date 3"/>
          <p:cNvSpPr>
            <a:spLocks noGrp="1"/>
          </p:cNvSpPr>
          <p:nvPr>
            <p:ph type="dt" sz="quarter" idx="10"/>
          </p:nvPr>
        </p:nvSpPr>
        <p:spPr/>
        <p:txBody>
          <a:bodyPr/>
          <a:lstStyle/>
          <a:p>
            <a:pPr>
              <a:defRPr/>
            </a:pPr>
            <a:r>
              <a:rPr lang="fr-FR" smtClean="0"/>
              <a:t>Office de l'urbanisme</a:t>
            </a:r>
            <a:endParaRPr lang="de-DE"/>
          </a:p>
        </p:txBody>
      </p:sp>
      <p:sp>
        <p:nvSpPr>
          <p:cNvPr id="5" name="Espace réservé du pied de page 4"/>
          <p:cNvSpPr>
            <a:spLocks noGrp="1"/>
          </p:cNvSpPr>
          <p:nvPr>
            <p:ph type="ftr" sz="quarter" idx="11"/>
          </p:nvPr>
        </p:nvSpPr>
        <p:spPr/>
        <p:txBody>
          <a:bodyPr/>
          <a:lstStyle/>
          <a:p>
            <a:pPr>
              <a:defRPr/>
            </a:pPr>
            <a:r>
              <a:rPr lang="fr-CH" smtClean="0"/>
              <a:t>Département de l'aménagement, du logement et de l'énergie</a:t>
            </a:r>
            <a:endParaRPr lang="en-US"/>
          </a:p>
        </p:txBody>
      </p:sp>
    </p:spTree>
    <p:extLst>
      <p:ext uri="{BB962C8B-B14F-4D97-AF65-F5344CB8AC3E}">
        <p14:creationId xmlns:p14="http://schemas.microsoft.com/office/powerpoint/2010/main" val="3399720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Les </a:t>
            </a:r>
            <a:r>
              <a:rPr lang="fr-CH" dirty="0" smtClean="0"/>
              <a:t>"livrables" </a:t>
            </a:r>
            <a:r>
              <a:rPr lang="fr-CH" dirty="0" smtClean="0"/>
              <a:t>de la concertation</a:t>
            </a:r>
            <a:endParaRPr lang="fr-CH" dirty="0"/>
          </a:p>
        </p:txBody>
      </p:sp>
      <p:sp>
        <p:nvSpPr>
          <p:cNvPr id="4" name="Espace réservé de la date 3"/>
          <p:cNvSpPr>
            <a:spLocks noGrp="1"/>
          </p:cNvSpPr>
          <p:nvPr>
            <p:ph type="dt" sz="quarter" idx="10"/>
          </p:nvPr>
        </p:nvSpPr>
        <p:spPr/>
        <p:txBody>
          <a:bodyPr/>
          <a:lstStyle/>
          <a:p>
            <a:pPr>
              <a:defRPr/>
            </a:pPr>
            <a:r>
              <a:rPr lang="fr-FR" smtClean="0"/>
              <a:t>Office de l'urbanisme</a:t>
            </a:r>
            <a:endParaRPr lang="de-DE"/>
          </a:p>
        </p:txBody>
      </p:sp>
      <p:sp>
        <p:nvSpPr>
          <p:cNvPr id="5" name="Espace réservé du pied de page 4"/>
          <p:cNvSpPr>
            <a:spLocks noGrp="1"/>
          </p:cNvSpPr>
          <p:nvPr>
            <p:ph type="ftr" sz="quarter" idx="11"/>
          </p:nvPr>
        </p:nvSpPr>
        <p:spPr/>
        <p:txBody>
          <a:bodyPr/>
          <a:lstStyle/>
          <a:p>
            <a:pPr>
              <a:defRPr/>
            </a:pPr>
            <a:r>
              <a:rPr lang="fr-CH" smtClean="0"/>
              <a:t>Département de l'aménagement, du logement et de l'énergie</a:t>
            </a:r>
            <a:endParaRPr lang="en-US"/>
          </a:p>
        </p:txBody>
      </p:sp>
      <p:sp>
        <p:nvSpPr>
          <p:cNvPr id="8" name="Rectangle à coins arrondis 7"/>
          <p:cNvSpPr/>
          <p:nvPr/>
        </p:nvSpPr>
        <p:spPr>
          <a:xfrm>
            <a:off x="1006159" y="4260796"/>
            <a:ext cx="1230993" cy="573784"/>
          </a:xfrm>
          <a:prstGeom prst="roundRect">
            <a:avLst/>
          </a:prstGeom>
          <a:solidFill>
            <a:srgbClr val="0070C0">
              <a:alpha val="17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200" b="1" i="0" u="none" strike="noStrike" kern="0" cap="none" spc="0" normalizeH="0" baseline="0" noProof="0" dirty="0" smtClean="0">
                <a:ln>
                  <a:noFill/>
                </a:ln>
                <a:solidFill>
                  <a:sysClr val="window" lastClr="FFFFFF"/>
                </a:solidFill>
                <a:effectLst/>
                <a:uLnTx/>
                <a:uFillTx/>
                <a:latin typeface="Calibri"/>
                <a:ea typeface="+mn-ea"/>
                <a:cs typeface="+mn-cs"/>
              </a:rPr>
              <a:t>Analyse et préparation de la</a:t>
            </a:r>
            <a:r>
              <a:rPr kumimoji="0" lang="fr-CH" sz="1200" b="1" i="0" u="none" strike="noStrike" kern="0" cap="none" spc="0" normalizeH="0" noProof="0" dirty="0" smtClean="0">
                <a:ln>
                  <a:noFill/>
                </a:ln>
                <a:solidFill>
                  <a:sysClr val="window" lastClr="FFFFFF"/>
                </a:solidFill>
                <a:effectLst/>
                <a:uLnTx/>
                <a:uFillTx/>
                <a:latin typeface="Calibri"/>
                <a:ea typeface="+mn-ea"/>
                <a:cs typeface="+mn-cs"/>
              </a:rPr>
              <a:t> concertation</a:t>
            </a:r>
            <a:endParaRPr kumimoji="0" lang="fr-CH" sz="12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9" name="Rectangle à coins arrondis 8"/>
          <p:cNvSpPr/>
          <p:nvPr/>
        </p:nvSpPr>
        <p:spPr>
          <a:xfrm>
            <a:off x="2737759" y="4260796"/>
            <a:ext cx="3172511" cy="573784"/>
          </a:xfrm>
          <a:prstGeom prst="roundRect">
            <a:avLst/>
          </a:prstGeom>
          <a:solidFill>
            <a:srgbClr val="0070C0">
              <a:alpha val="17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200" b="1" i="0" u="none" strike="noStrike" kern="0" cap="none" spc="0" normalizeH="0" baseline="0" noProof="0" dirty="0" smtClean="0">
                <a:ln>
                  <a:noFill/>
                </a:ln>
                <a:solidFill>
                  <a:sysClr val="window" lastClr="FFFFFF"/>
                </a:solidFill>
                <a:effectLst/>
                <a:uLnTx/>
                <a:uFillTx/>
                <a:latin typeface="Calibri"/>
                <a:ea typeface="+mn-ea"/>
                <a:cs typeface="+mn-cs"/>
              </a:rPr>
              <a:t>Mise en œuvre du processus de concertation</a:t>
            </a:r>
            <a:endParaRPr kumimoji="0" lang="fr-CH" sz="12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0" name="Rectangle à coins arrondis 9"/>
          <p:cNvSpPr/>
          <p:nvPr/>
        </p:nvSpPr>
        <p:spPr>
          <a:xfrm>
            <a:off x="6034562" y="4260796"/>
            <a:ext cx="1115935" cy="573784"/>
          </a:xfrm>
          <a:prstGeom prst="roundRect">
            <a:avLst/>
          </a:prstGeom>
          <a:solidFill>
            <a:srgbClr val="0070C0">
              <a:alpha val="17000"/>
            </a:srgbClr>
          </a:solidFill>
          <a:ln w="25400" cap="flat" cmpd="sng" algn="ctr">
            <a:solidFill>
              <a:srgbClr val="4F81BD">
                <a:shade val="50000"/>
              </a:srgbClr>
            </a:solidFill>
            <a:prstDash val="solid"/>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200" b="1" i="0" u="none" strike="noStrike" kern="0" cap="none" spc="0" normalizeH="0" baseline="0" noProof="0" dirty="0" smtClean="0">
                <a:ln>
                  <a:noFill/>
                </a:ln>
                <a:solidFill>
                  <a:sysClr val="window" lastClr="FFFFFF"/>
                </a:solidFill>
                <a:effectLst/>
                <a:uLnTx/>
                <a:uFillTx/>
                <a:latin typeface="Calibri"/>
                <a:ea typeface="+mn-ea"/>
                <a:cs typeface="+mn-cs"/>
              </a:rPr>
              <a:t>Valorisation des</a:t>
            </a:r>
            <a:r>
              <a:rPr kumimoji="0" lang="fr-CH" sz="1200" b="1" i="0" u="none" strike="noStrike" kern="0" cap="none" spc="0" normalizeH="0" noProof="0" dirty="0" smtClean="0">
                <a:ln>
                  <a:noFill/>
                </a:ln>
                <a:solidFill>
                  <a:sysClr val="window" lastClr="FFFFFF"/>
                </a:solidFill>
                <a:effectLst/>
                <a:uLnTx/>
                <a:uFillTx/>
                <a:latin typeface="Calibri"/>
                <a:ea typeface="+mn-ea"/>
                <a:cs typeface="+mn-cs"/>
              </a:rPr>
              <a:t> résultats et du dialogue</a:t>
            </a:r>
            <a:endParaRPr kumimoji="0" lang="fr-CH" sz="11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1" name="Double flèche horizontale 10"/>
          <p:cNvSpPr/>
          <p:nvPr/>
        </p:nvSpPr>
        <p:spPr>
          <a:xfrm rot="16200000">
            <a:off x="939395" y="3326502"/>
            <a:ext cx="1495967" cy="178282"/>
          </a:xfrm>
          <a:prstGeom prst="leftRightArrow">
            <a:avLst/>
          </a:prstGeom>
          <a:solidFill>
            <a:srgbClr val="0070C0">
              <a:alpha val="17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2" name="Double flèche horizontale 11"/>
          <p:cNvSpPr/>
          <p:nvPr/>
        </p:nvSpPr>
        <p:spPr>
          <a:xfrm rot="16200000">
            <a:off x="3568672" y="3328972"/>
            <a:ext cx="1500489" cy="168815"/>
          </a:xfrm>
          <a:prstGeom prst="leftRightArrow">
            <a:avLst/>
          </a:prstGeom>
          <a:solidFill>
            <a:srgbClr val="0070C0">
              <a:alpha val="17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 name="Double flèche horizontale 12"/>
          <p:cNvSpPr/>
          <p:nvPr/>
        </p:nvSpPr>
        <p:spPr>
          <a:xfrm rot="16200000">
            <a:off x="5894191" y="3337417"/>
            <a:ext cx="1485554" cy="166863"/>
          </a:xfrm>
          <a:prstGeom prst="leftRightArrow">
            <a:avLst/>
          </a:prstGeom>
          <a:solidFill>
            <a:srgbClr val="0070C0">
              <a:alpha val="17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8" name="Rectangle à coins arrondis 17"/>
          <p:cNvSpPr/>
          <p:nvPr/>
        </p:nvSpPr>
        <p:spPr>
          <a:xfrm>
            <a:off x="7194887" y="4265705"/>
            <a:ext cx="812763" cy="573784"/>
          </a:xfrm>
          <a:prstGeom prst="roundRect">
            <a:avLst/>
          </a:prstGeom>
          <a:solidFill>
            <a:srgbClr val="0070C0">
              <a:alpha val="17000"/>
            </a:srgbClr>
          </a:solidFill>
          <a:ln w="25400" cap="flat" cmpd="sng" algn="ctr">
            <a:solidFill>
              <a:srgbClr val="4F81BD">
                <a:shade val="50000"/>
              </a:srgbClr>
            </a:solidFill>
            <a:prstDash val="solid"/>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200" b="1" i="0" u="none" strike="noStrike" kern="0" cap="none" spc="0" normalizeH="0" baseline="0" noProof="0" dirty="0" smtClean="0">
                <a:ln>
                  <a:noFill/>
                </a:ln>
                <a:solidFill>
                  <a:sysClr val="window" lastClr="FFFFFF"/>
                </a:solidFill>
                <a:effectLst/>
                <a:uLnTx/>
                <a:uFillTx/>
                <a:latin typeface="Calibri"/>
                <a:ea typeface="+mn-ea"/>
                <a:cs typeface="+mn-cs"/>
              </a:rPr>
              <a:t>Evaluation de la démarche</a:t>
            </a:r>
            <a:endParaRPr kumimoji="0" lang="fr-CH" sz="12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9" name="Double flèche horizontale 18"/>
          <p:cNvSpPr/>
          <p:nvPr/>
        </p:nvSpPr>
        <p:spPr>
          <a:xfrm rot="16200000">
            <a:off x="6821998" y="3339950"/>
            <a:ext cx="1485553" cy="161796"/>
          </a:xfrm>
          <a:prstGeom prst="leftRightArrow">
            <a:avLst/>
          </a:prstGeom>
          <a:solidFill>
            <a:srgbClr val="0070C0">
              <a:alpha val="17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8" name="Rectangle à coins arrondis 27"/>
          <p:cNvSpPr/>
          <p:nvPr/>
        </p:nvSpPr>
        <p:spPr>
          <a:xfrm>
            <a:off x="2752013" y="1504405"/>
            <a:ext cx="3172511" cy="1090189"/>
          </a:xfrm>
          <a:prstGeom prst="roundRect">
            <a:avLst/>
          </a:prstGeom>
          <a:solidFill>
            <a:srgbClr val="00CC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800" b="0" i="0" u="none" strike="noStrike" kern="0" cap="none" spc="0" normalizeH="0" baseline="0" noProof="0" dirty="0" smtClean="0">
                <a:ln>
                  <a:noFill/>
                </a:ln>
                <a:solidFill>
                  <a:sysClr val="windowText" lastClr="000000"/>
                </a:solidFill>
                <a:effectLst/>
                <a:uLnTx/>
                <a:uFillTx/>
                <a:latin typeface="Calibri"/>
                <a:ea typeface="+mn-ea"/>
                <a:cs typeface="+mn-cs"/>
              </a:rPr>
              <a:t>Elaboration du projet urbain</a:t>
            </a:r>
            <a:endParaRPr kumimoji="0" lang="fr-CH"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9" name="Rectangle à coins arrondis 28"/>
          <p:cNvSpPr/>
          <p:nvPr/>
        </p:nvSpPr>
        <p:spPr>
          <a:xfrm>
            <a:off x="938496" y="1513134"/>
            <a:ext cx="1676044" cy="1090189"/>
          </a:xfrm>
          <a:prstGeom prst="roundRect">
            <a:avLst/>
          </a:prstGeom>
          <a:solidFill>
            <a:srgbClr val="FFFF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CH" kern="0" dirty="0" smtClean="0">
                <a:solidFill>
                  <a:sysClr val="windowText" lastClr="000000"/>
                </a:solidFill>
                <a:latin typeface="Calibri"/>
              </a:rPr>
              <a:t>Etude d'opportunité</a:t>
            </a:r>
            <a:endParaRPr kumimoji="0" lang="fr-CH"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0" name="Rectangle à coins arrondis 29"/>
          <p:cNvSpPr/>
          <p:nvPr/>
        </p:nvSpPr>
        <p:spPr>
          <a:xfrm>
            <a:off x="6252470" y="1529054"/>
            <a:ext cx="1796054" cy="1090189"/>
          </a:xfrm>
          <a:prstGeom prst="roundRect">
            <a:avLst/>
          </a:prstGeom>
          <a:solidFill>
            <a:srgbClr val="FF00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600" b="0" i="0" u="none" strike="noStrike" kern="0" cap="none" spc="0" normalizeH="0" baseline="0" noProof="0" dirty="0" smtClean="0">
                <a:ln>
                  <a:noFill/>
                </a:ln>
                <a:solidFill>
                  <a:sysClr val="windowText" lastClr="000000"/>
                </a:solidFill>
                <a:effectLst/>
                <a:uLnTx/>
                <a:uFillTx/>
                <a:latin typeface="Calibri"/>
                <a:ea typeface="+mn-ea"/>
                <a:cs typeface="+mn-cs"/>
              </a:rPr>
              <a:t>Formalisation et procédures</a:t>
            </a:r>
            <a:endParaRPr kumimoji="0" lang="fr-CH"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Flèche droite 6"/>
          <p:cNvSpPr/>
          <p:nvPr/>
        </p:nvSpPr>
        <p:spPr>
          <a:xfrm>
            <a:off x="855519" y="3176011"/>
            <a:ext cx="7516124" cy="459027"/>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800" b="0" i="0" u="none" strike="noStrike" kern="0" cap="none" spc="0" normalizeH="0" baseline="0" noProof="0" dirty="0" smtClean="0">
                <a:ln>
                  <a:noFill/>
                </a:ln>
                <a:solidFill>
                  <a:sysClr val="window" lastClr="FFFFFF"/>
                </a:solidFill>
                <a:effectLst/>
                <a:uLnTx/>
                <a:uFillTx/>
                <a:latin typeface="Calibri"/>
                <a:ea typeface="+mn-ea"/>
                <a:cs typeface="+mn-cs"/>
              </a:rPr>
              <a:t>Développement du projet</a:t>
            </a:r>
            <a:endParaRPr kumimoji="0" lang="fr-CH"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7" name="Rectangle à coins arrondis 16"/>
          <p:cNvSpPr/>
          <p:nvPr/>
        </p:nvSpPr>
        <p:spPr>
          <a:xfrm>
            <a:off x="1230085" y="5212336"/>
            <a:ext cx="2764971" cy="573784"/>
          </a:xfrm>
          <a:prstGeom prst="roundRect">
            <a:avLst/>
          </a:prstGeom>
          <a:noFill/>
          <a:ln w="25400" cap="flat" cmpd="sng" algn="ctr">
            <a:solidFill>
              <a:srgbClr val="4F81BD">
                <a:shade val="50000"/>
              </a:srgbClr>
            </a:solidFill>
            <a:prstDash val="solid"/>
          </a:ln>
          <a:effectLst/>
        </p:spPr>
        <p:txBody>
          <a:bodyPr rtlCol="0" anchor="ctr"/>
          <a:lstStyle/>
          <a:p>
            <a:pPr algn="ctr" fontAlgn="auto">
              <a:spcBef>
                <a:spcPts val="0"/>
              </a:spcBef>
              <a:spcAft>
                <a:spcPts val="0"/>
              </a:spcAft>
            </a:pPr>
            <a:r>
              <a:rPr lang="fr-CH" b="1" kern="0" dirty="0" smtClean="0">
                <a:latin typeface="Calibri"/>
              </a:rPr>
              <a:t>Plan de concertation (interne)</a:t>
            </a:r>
            <a:endParaRPr lang="fr-CH" b="1" kern="0" dirty="0">
              <a:latin typeface="Calibri"/>
            </a:endParaRPr>
          </a:p>
        </p:txBody>
      </p:sp>
      <p:cxnSp>
        <p:nvCxnSpPr>
          <p:cNvPr id="20" name="Connecteur droit 19"/>
          <p:cNvCxnSpPr>
            <a:stCxn id="29" idx="3"/>
            <a:endCxn id="17" idx="0"/>
          </p:cNvCxnSpPr>
          <p:nvPr/>
        </p:nvCxnSpPr>
        <p:spPr>
          <a:xfrm flipH="1">
            <a:off x="2612571" y="2058229"/>
            <a:ext cx="1969" cy="3154107"/>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1" name="Rectangle à coins arrondis 20"/>
          <p:cNvSpPr/>
          <p:nvPr/>
        </p:nvSpPr>
        <p:spPr>
          <a:xfrm>
            <a:off x="5170714" y="5029200"/>
            <a:ext cx="2231572" cy="756920"/>
          </a:xfrm>
          <a:prstGeom prst="roundRect">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b="1" i="0" u="none" strike="noStrike" kern="0" cap="none" spc="0" normalizeH="0" baseline="0" noProof="0" dirty="0" smtClean="0">
                <a:ln>
                  <a:noFill/>
                </a:ln>
                <a:effectLst/>
                <a:uLnTx/>
                <a:uFillTx/>
                <a:latin typeface="Calibri"/>
                <a:ea typeface="+mn-ea"/>
                <a:cs typeface="+mn-cs"/>
              </a:rPr>
              <a:t>Bilan de concertation intégré au rapport explicatif</a:t>
            </a:r>
            <a:endParaRPr kumimoji="0" lang="fr-CH" b="1" i="0" u="none" strike="noStrike" kern="0" cap="none" spc="0" normalizeH="0" baseline="0" noProof="0" dirty="0">
              <a:ln>
                <a:noFill/>
              </a:ln>
              <a:effectLst/>
              <a:uLnTx/>
              <a:uFillTx/>
              <a:latin typeface="Calibri"/>
              <a:ea typeface="+mn-ea"/>
              <a:cs typeface="+mn-cs"/>
            </a:endParaRPr>
          </a:p>
        </p:txBody>
      </p:sp>
      <p:cxnSp>
        <p:nvCxnSpPr>
          <p:cNvPr id="22" name="Connecteur droit 21"/>
          <p:cNvCxnSpPr>
            <a:stCxn id="30" idx="1"/>
            <a:endCxn id="21" idx="0"/>
          </p:cNvCxnSpPr>
          <p:nvPr/>
        </p:nvCxnSpPr>
        <p:spPr>
          <a:xfrm>
            <a:off x="6252470" y="2074149"/>
            <a:ext cx="34030" cy="2955051"/>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40617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Un processus à consolider</a:t>
            </a:r>
            <a:endParaRPr lang="fr-CH" dirty="0"/>
          </a:p>
        </p:txBody>
      </p:sp>
      <p:sp>
        <p:nvSpPr>
          <p:cNvPr id="3" name="Espace réservé du contenu 2"/>
          <p:cNvSpPr>
            <a:spLocks noGrp="1"/>
          </p:cNvSpPr>
          <p:nvPr>
            <p:ph idx="1"/>
          </p:nvPr>
        </p:nvSpPr>
        <p:spPr/>
        <p:txBody>
          <a:bodyPr/>
          <a:lstStyle/>
          <a:p>
            <a:r>
              <a:rPr lang="fr-CH" dirty="0" smtClean="0"/>
              <a:t>Les PLQ tests</a:t>
            </a:r>
          </a:p>
          <a:p>
            <a:r>
              <a:rPr lang="fr-CH" dirty="0" smtClean="0"/>
              <a:t>Quelques secteurs particulièrement suivis en termes de concertation</a:t>
            </a:r>
          </a:p>
          <a:p>
            <a:r>
              <a:rPr lang="fr-CH" dirty="0" smtClean="0"/>
              <a:t>Des échanges de bonnes pratiques à animer</a:t>
            </a:r>
            <a:endParaRPr lang="fr-CH" dirty="0"/>
          </a:p>
        </p:txBody>
      </p:sp>
      <p:sp>
        <p:nvSpPr>
          <p:cNvPr id="4" name="Espace réservé de la date 3"/>
          <p:cNvSpPr>
            <a:spLocks noGrp="1"/>
          </p:cNvSpPr>
          <p:nvPr>
            <p:ph type="dt" sz="quarter" idx="10"/>
          </p:nvPr>
        </p:nvSpPr>
        <p:spPr/>
        <p:txBody>
          <a:bodyPr/>
          <a:lstStyle/>
          <a:p>
            <a:pPr>
              <a:defRPr/>
            </a:pPr>
            <a:r>
              <a:rPr lang="fr-FR" smtClean="0"/>
              <a:t>Office de l'urbanisme</a:t>
            </a:r>
            <a:endParaRPr lang="de-DE"/>
          </a:p>
        </p:txBody>
      </p:sp>
      <p:sp>
        <p:nvSpPr>
          <p:cNvPr id="5" name="Espace réservé du pied de page 4"/>
          <p:cNvSpPr>
            <a:spLocks noGrp="1"/>
          </p:cNvSpPr>
          <p:nvPr>
            <p:ph type="ftr" sz="quarter" idx="11"/>
          </p:nvPr>
        </p:nvSpPr>
        <p:spPr/>
        <p:txBody>
          <a:bodyPr/>
          <a:lstStyle/>
          <a:p>
            <a:pPr>
              <a:defRPr/>
            </a:pPr>
            <a:r>
              <a:rPr lang="fr-CH" smtClean="0"/>
              <a:t>Département de l'aménagement, du logement et de l'énergie</a:t>
            </a:r>
            <a:endParaRPr lang="en-US"/>
          </a:p>
        </p:txBody>
      </p:sp>
    </p:spTree>
    <p:extLst>
      <p:ext uri="{BB962C8B-B14F-4D97-AF65-F5344CB8AC3E}">
        <p14:creationId xmlns:p14="http://schemas.microsoft.com/office/powerpoint/2010/main" val="28483529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Travaux et démarches en cours</a:t>
            </a:r>
            <a:endParaRPr lang="fr-CH" dirty="0"/>
          </a:p>
        </p:txBody>
      </p:sp>
      <p:sp>
        <p:nvSpPr>
          <p:cNvPr id="3" name="Espace réservé du contenu 2"/>
          <p:cNvSpPr>
            <a:spLocks noGrp="1"/>
          </p:cNvSpPr>
          <p:nvPr>
            <p:ph idx="1"/>
          </p:nvPr>
        </p:nvSpPr>
        <p:spPr/>
        <p:txBody>
          <a:bodyPr/>
          <a:lstStyle/>
          <a:p>
            <a:r>
              <a:rPr lang="fr-CH" dirty="0" smtClean="0"/>
              <a:t>Des outils pour répondre aux questions légitimes et systématiques</a:t>
            </a:r>
          </a:p>
          <a:p>
            <a:r>
              <a:rPr lang="fr-CH" dirty="0" smtClean="0"/>
              <a:t>Le développement d'outils de concertation</a:t>
            </a:r>
          </a:p>
          <a:p>
            <a:r>
              <a:rPr lang="fr-CH" dirty="0"/>
              <a:t>Des compétences à développer </a:t>
            </a:r>
          </a:p>
          <a:p>
            <a:r>
              <a:rPr lang="fr-CH" dirty="0"/>
              <a:t>Un </a:t>
            </a:r>
            <a:r>
              <a:rPr lang="fr-CH" dirty="0" smtClean="0"/>
              <a:t>espace dédié pour la concertation au DD3</a:t>
            </a:r>
          </a:p>
          <a:p>
            <a:r>
              <a:rPr lang="fr-CH" dirty="0" smtClean="0"/>
              <a:t>Des mutualisations à développer entre la stratégie de communication et la concertation</a:t>
            </a:r>
          </a:p>
          <a:p>
            <a:r>
              <a:rPr lang="fr-CH" dirty="0" smtClean="0"/>
              <a:t>Une culture d'office, de département et d'Etat</a:t>
            </a:r>
            <a:endParaRPr lang="fr-CH" dirty="0"/>
          </a:p>
          <a:p>
            <a:r>
              <a:rPr lang="fr-CH" dirty="0" smtClean="0"/>
              <a:t>Des démarches à mettre à profit : mutation des zones villa par exemple</a:t>
            </a:r>
          </a:p>
        </p:txBody>
      </p:sp>
      <p:sp>
        <p:nvSpPr>
          <p:cNvPr id="4" name="Espace réservé de la date 3"/>
          <p:cNvSpPr>
            <a:spLocks noGrp="1"/>
          </p:cNvSpPr>
          <p:nvPr>
            <p:ph type="dt" sz="quarter" idx="10"/>
          </p:nvPr>
        </p:nvSpPr>
        <p:spPr/>
        <p:txBody>
          <a:bodyPr/>
          <a:lstStyle/>
          <a:p>
            <a:pPr>
              <a:defRPr/>
            </a:pPr>
            <a:r>
              <a:rPr lang="fr-FR" smtClean="0"/>
              <a:t>Office de l'urbanisme</a:t>
            </a:r>
            <a:endParaRPr lang="de-DE"/>
          </a:p>
        </p:txBody>
      </p:sp>
      <p:sp>
        <p:nvSpPr>
          <p:cNvPr id="5" name="Espace réservé du pied de page 4"/>
          <p:cNvSpPr>
            <a:spLocks noGrp="1"/>
          </p:cNvSpPr>
          <p:nvPr>
            <p:ph type="ftr" sz="quarter" idx="11"/>
          </p:nvPr>
        </p:nvSpPr>
        <p:spPr/>
        <p:txBody>
          <a:bodyPr/>
          <a:lstStyle/>
          <a:p>
            <a:pPr>
              <a:defRPr/>
            </a:pPr>
            <a:r>
              <a:rPr lang="fr-CH" smtClean="0"/>
              <a:t>Département de l'aménagement, du logement et de l'énergie</a:t>
            </a:r>
            <a:endParaRPr lang="en-US"/>
          </a:p>
        </p:txBody>
      </p:sp>
    </p:spTree>
    <p:extLst>
      <p:ext uri="{BB962C8B-B14F-4D97-AF65-F5344CB8AC3E}">
        <p14:creationId xmlns:p14="http://schemas.microsoft.com/office/powerpoint/2010/main" val="28955136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9"/>
          <p:cNvSpPr>
            <a:spLocks noGrp="1" noChangeArrowheads="1"/>
          </p:cNvSpPr>
          <p:nvPr>
            <p:ph type="dt"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solidFill>
                  <a:schemeClr val="bg1"/>
                </a:solidFill>
              </a:rPr>
              <a:t>Office de l'urbanisme</a:t>
            </a:r>
            <a:endParaRPr lang="de-DE">
              <a:solidFill>
                <a:schemeClr val="bg1"/>
              </a:solidFill>
            </a:endParaRPr>
          </a:p>
        </p:txBody>
      </p:sp>
      <p:sp>
        <p:nvSpPr>
          <p:cNvPr id="3075" name="Rectangle 20"/>
          <p:cNvSpPr>
            <a:spLocks noGrp="1" noChangeArrowheads="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CH">
                <a:solidFill>
                  <a:schemeClr val="bg1"/>
                </a:solidFill>
              </a:rPr>
              <a:t>Département de l'aménagement, du logement et de l'énergie</a:t>
            </a:r>
            <a:endParaRPr lang="en-US">
              <a:solidFill>
                <a:schemeClr val="bg1"/>
              </a:solidFill>
            </a:endParaRPr>
          </a:p>
        </p:txBody>
      </p:sp>
      <p:sp>
        <p:nvSpPr>
          <p:cNvPr id="3076" name="Rectangle 2"/>
          <p:cNvSpPr>
            <a:spLocks noGrp="1" noChangeArrowheads="1"/>
          </p:cNvSpPr>
          <p:nvPr>
            <p:ph type="ctrTitle"/>
          </p:nvPr>
        </p:nvSpPr>
        <p:spPr>
          <a:xfrm>
            <a:off x="390612" y="2130425"/>
            <a:ext cx="8424910" cy="1470025"/>
          </a:xfrm>
        </p:spPr>
        <p:txBody>
          <a:bodyPr/>
          <a:lstStyle/>
          <a:p>
            <a:pPr algn="ctr" eaLnBrk="1" hangingPunct="1"/>
            <a:r>
              <a:rPr lang="fr-FR" sz="4000" dirty="0" smtClean="0"/>
              <a:t>Concertation </a:t>
            </a:r>
            <a:r>
              <a:rPr lang="fr-FR" sz="4000" dirty="0" smtClean="0"/>
              <a:t>dans les projets : concrètement</a:t>
            </a:r>
            <a:endParaRPr lang="fr-FR" sz="4000" dirty="0" smtClean="0"/>
          </a:p>
        </p:txBody>
      </p:sp>
      <p:sp>
        <p:nvSpPr>
          <p:cNvPr id="2" name="Sous-titre 1"/>
          <p:cNvSpPr>
            <a:spLocks noGrp="1"/>
          </p:cNvSpPr>
          <p:nvPr>
            <p:ph type="subTitle" idx="1"/>
          </p:nvPr>
        </p:nvSpPr>
        <p:spPr/>
        <p:txBody>
          <a:bodyPr/>
          <a:lstStyle/>
          <a:p>
            <a:endParaRPr lang="fr-CH"/>
          </a:p>
        </p:txBody>
      </p:sp>
    </p:spTree>
    <p:extLst>
      <p:ext uri="{BB962C8B-B14F-4D97-AF65-F5344CB8AC3E}">
        <p14:creationId xmlns:p14="http://schemas.microsoft.com/office/powerpoint/2010/main" val="36203184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Les interlocuteurs du propriétaire</a:t>
            </a:r>
            <a:endParaRPr lang="fr-CH" dirty="0"/>
          </a:p>
        </p:txBody>
      </p:sp>
      <p:pic>
        <p:nvPicPr>
          <p:cNvPr id="6" name="Espace réservé du contenu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17013" y="1448790"/>
            <a:ext cx="5784046" cy="4403829"/>
          </a:xfrm>
        </p:spPr>
      </p:pic>
      <p:sp>
        <p:nvSpPr>
          <p:cNvPr id="4" name="Espace réservé de la date 3"/>
          <p:cNvSpPr>
            <a:spLocks noGrp="1"/>
          </p:cNvSpPr>
          <p:nvPr>
            <p:ph type="dt" sz="quarter" idx="10"/>
          </p:nvPr>
        </p:nvSpPr>
        <p:spPr/>
        <p:txBody>
          <a:bodyPr/>
          <a:lstStyle/>
          <a:p>
            <a:pPr>
              <a:defRPr/>
            </a:pPr>
            <a:r>
              <a:rPr lang="fr-FR" smtClean="0"/>
              <a:t>Office de l'urbanisme</a:t>
            </a:r>
            <a:endParaRPr lang="de-DE"/>
          </a:p>
        </p:txBody>
      </p:sp>
      <p:sp>
        <p:nvSpPr>
          <p:cNvPr id="5" name="Espace réservé du pied de page 4"/>
          <p:cNvSpPr>
            <a:spLocks noGrp="1"/>
          </p:cNvSpPr>
          <p:nvPr>
            <p:ph type="ftr" sz="quarter" idx="11"/>
          </p:nvPr>
        </p:nvSpPr>
        <p:spPr/>
        <p:txBody>
          <a:bodyPr/>
          <a:lstStyle/>
          <a:p>
            <a:pPr>
              <a:defRPr/>
            </a:pPr>
            <a:r>
              <a:rPr lang="fr-CH" smtClean="0"/>
              <a:t>Département de l'aménagement, du logement et de l'énergie</a:t>
            </a:r>
            <a:endParaRPr lang="en-US"/>
          </a:p>
        </p:txBody>
      </p:sp>
    </p:spTree>
    <p:extLst>
      <p:ext uri="{BB962C8B-B14F-4D97-AF65-F5344CB8AC3E}">
        <p14:creationId xmlns:p14="http://schemas.microsoft.com/office/powerpoint/2010/main" val="2051402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Les bases légales renforcées </a:t>
            </a:r>
            <a:r>
              <a:rPr lang="fr-CH" dirty="0" smtClean="0"/>
              <a:t>: LGZD</a:t>
            </a:r>
            <a:endParaRPr lang="fr-CH" dirty="0"/>
          </a:p>
        </p:txBody>
      </p:sp>
      <p:sp>
        <p:nvSpPr>
          <p:cNvPr id="3" name="Espace réservé du contenu 2"/>
          <p:cNvSpPr>
            <a:spLocks noGrp="1"/>
          </p:cNvSpPr>
          <p:nvPr>
            <p:ph idx="1"/>
          </p:nvPr>
        </p:nvSpPr>
        <p:spPr>
          <a:xfrm>
            <a:off x="457200" y="1397382"/>
            <a:ext cx="8229600" cy="4033838"/>
          </a:xfrm>
        </p:spPr>
        <p:txBody>
          <a:bodyPr/>
          <a:lstStyle/>
          <a:p>
            <a:r>
              <a:rPr lang="fr-CH" dirty="0" smtClean="0"/>
              <a:t>Art</a:t>
            </a:r>
            <a:r>
              <a:rPr lang="fr-CH" dirty="0"/>
              <a:t>. 5A Elaboration du projet de plan localisé de quartier par le département de l'aménagement, du logement et de l'énergie </a:t>
            </a:r>
          </a:p>
          <a:p>
            <a:pPr marL="800100" lvl="1" indent="-342900">
              <a:buFont typeface="+mj-lt"/>
              <a:buAutoNum type="arabicPeriod"/>
            </a:pPr>
            <a:r>
              <a:rPr lang="fr-CH" dirty="0" smtClean="0"/>
              <a:t>Le </a:t>
            </a:r>
            <a:r>
              <a:rPr lang="fr-CH" dirty="0"/>
              <a:t>projet de plan localisé de quartier est élaboré par le département de l’aménagement, du logement et de l’énergie de sa propre initiative ou sur demande du Conseil d’Etat ou d’une commune; il est mis au point par le département de l’aménagement, du logement et de l’énergie, en collaboration avec la commune, et la commission d’urbanisme et les particuliers intéressés à développer le périmètre, sur la base d’un </a:t>
            </a:r>
            <a:r>
              <a:rPr lang="fr-CH" b="1" dirty="0"/>
              <a:t>avant-projet</a:t>
            </a:r>
            <a:r>
              <a:rPr lang="fr-CH" dirty="0"/>
              <a:t> </a:t>
            </a:r>
            <a:r>
              <a:rPr lang="fr-CH" b="1" dirty="0"/>
              <a:t>étudié par le département de l’aménagement, du logement et de l’énergie, la commune ou des particuliers intéressés à développer le périmètre dans le cadre d’un processus de concertation avec ces derniers, les habitants, propriétaires et voisins du quartier ainsi que les associations et la commune concernées. </a:t>
            </a:r>
          </a:p>
        </p:txBody>
      </p:sp>
      <p:sp>
        <p:nvSpPr>
          <p:cNvPr id="4" name="Espace réservé de la date 3"/>
          <p:cNvSpPr>
            <a:spLocks noGrp="1"/>
          </p:cNvSpPr>
          <p:nvPr>
            <p:ph type="dt" sz="quarter" idx="10"/>
          </p:nvPr>
        </p:nvSpPr>
        <p:spPr/>
        <p:txBody>
          <a:bodyPr/>
          <a:lstStyle/>
          <a:p>
            <a:pPr>
              <a:defRPr/>
            </a:pPr>
            <a:r>
              <a:rPr lang="fr-FR" smtClean="0"/>
              <a:t>Office de l'urbanisme</a:t>
            </a:r>
            <a:endParaRPr lang="de-DE"/>
          </a:p>
        </p:txBody>
      </p:sp>
      <p:sp>
        <p:nvSpPr>
          <p:cNvPr id="5" name="Espace réservé du pied de page 4"/>
          <p:cNvSpPr>
            <a:spLocks noGrp="1"/>
          </p:cNvSpPr>
          <p:nvPr>
            <p:ph type="ftr" sz="quarter" idx="11"/>
          </p:nvPr>
        </p:nvSpPr>
        <p:spPr/>
        <p:txBody>
          <a:bodyPr/>
          <a:lstStyle/>
          <a:p>
            <a:pPr>
              <a:defRPr/>
            </a:pPr>
            <a:r>
              <a:rPr lang="fr-CH" smtClean="0"/>
              <a:t>Département de l'aménagement, du logement et de l'énergie</a:t>
            </a:r>
            <a:endParaRPr lang="en-US"/>
          </a:p>
        </p:txBody>
      </p:sp>
    </p:spTree>
    <p:extLst>
      <p:ext uri="{BB962C8B-B14F-4D97-AF65-F5344CB8AC3E}">
        <p14:creationId xmlns:p14="http://schemas.microsoft.com/office/powerpoint/2010/main" val="23680365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Illustration </a:t>
            </a:r>
            <a:r>
              <a:rPr lang="fr-CH" dirty="0" smtClean="0"/>
              <a:t>de séances</a:t>
            </a:r>
            <a:endParaRPr lang="fr-CH" dirty="0"/>
          </a:p>
        </p:txBody>
      </p:sp>
      <p:sp>
        <p:nvSpPr>
          <p:cNvPr id="4" name="Espace réservé de la date 3"/>
          <p:cNvSpPr>
            <a:spLocks noGrp="1"/>
          </p:cNvSpPr>
          <p:nvPr>
            <p:ph type="dt" sz="quarter" idx="10"/>
          </p:nvPr>
        </p:nvSpPr>
        <p:spPr/>
        <p:txBody>
          <a:bodyPr/>
          <a:lstStyle/>
          <a:p>
            <a:pPr>
              <a:defRPr/>
            </a:pPr>
            <a:r>
              <a:rPr lang="fr-FR" smtClean="0"/>
              <a:t>Office de l'urbanisme</a:t>
            </a:r>
            <a:endParaRPr lang="de-DE"/>
          </a:p>
        </p:txBody>
      </p:sp>
      <p:sp>
        <p:nvSpPr>
          <p:cNvPr id="5" name="Espace réservé du pied de page 4"/>
          <p:cNvSpPr>
            <a:spLocks noGrp="1"/>
          </p:cNvSpPr>
          <p:nvPr>
            <p:ph type="ftr" sz="quarter" idx="11"/>
          </p:nvPr>
        </p:nvSpPr>
        <p:spPr/>
        <p:txBody>
          <a:bodyPr/>
          <a:lstStyle/>
          <a:p>
            <a:pPr>
              <a:defRPr/>
            </a:pPr>
            <a:r>
              <a:rPr lang="fr-CH" smtClean="0"/>
              <a:t>Département de l'aménagement, du logement et de l'énergie</a:t>
            </a:r>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30" y="1714500"/>
            <a:ext cx="5619220" cy="3360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891" b="7270"/>
          <a:stretch/>
        </p:blipFill>
        <p:spPr bwMode="auto">
          <a:xfrm>
            <a:off x="5868370" y="1714501"/>
            <a:ext cx="3202477" cy="3360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59093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Illustration </a:t>
            </a:r>
            <a:r>
              <a:rPr lang="fr-CH" dirty="0" smtClean="0"/>
              <a:t>de séances</a:t>
            </a:r>
            <a:endParaRPr lang="fr-CH" dirty="0"/>
          </a:p>
        </p:txBody>
      </p:sp>
      <p:sp>
        <p:nvSpPr>
          <p:cNvPr id="4" name="Espace réservé de la date 3"/>
          <p:cNvSpPr>
            <a:spLocks noGrp="1"/>
          </p:cNvSpPr>
          <p:nvPr>
            <p:ph type="dt" sz="quarter" idx="10"/>
          </p:nvPr>
        </p:nvSpPr>
        <p:spPr/>
        <p:txBody>
          <a:bodyPr/>
          <a:lstStyle/>
          <a:p>
            <a:pPr>
              <a:defRPr/>
            </a:pPr>
            <a:r>
              <a:rPr lang="fr-FR" smtClean="0"/>
              <a:t>Office de l'urbanisme</a:t>
            </a:r>
            <a:endParaRPr lang="de-DE"/>
          </a:p>
        </p:txBody>
      </p:sp>
      <p:sp>
        <p:nvSpPr>
          <p:cNvPr id="5" name="Espace réservé du pied de page 4"/>
          <p:cNvSpPr>
            <a:spLocks noGrp="1"/>
          </p:cNvSpPr>
          <p:nvPr>
            <p:ph type="ftr" sz="quarter" idx="11"/>
          </p:nvPr>
        </p:nvSpPr>
        <p:spPr/>
        <p:txBody>
          <a:bodyPr/>
          <a:lstStyle/>
          <a:p>
            <a:pPr>
              <a:defRPr/>
            </a:pPr>
            <a:r>
              <a:rPr lang="fr-CH" smtClean="0"/>
              <a:t>Département de l'aménagement, du logement et de l'énergie</a:t>
            </a:r>
            <a:endParaRPr lang="en-US"/>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63" r="2253"/>
          <a:stretch/>
        </p:blipFill>
        <p:spPr bwMode="auto">
          <a:xfrm>
            <a:off x="63500" y="1714500"/>
            <a:ext cx="5473700" cy="3825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4964" y="1701803"/>
            <a:ext cx="3442836"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55903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H"/>
          </a:p>
        </p:txBody>
      </p:sp>
      <p:sp>
        <p:nvSpPr>
          <p:cNvPr id="3" name="Espace réservé du contenu 2"/>
          <p:cNvSpPr>
            <a:spLocks noGrp="1"/>
          </p:cNvSpPr>
          <p:nvPr>
            <p:ph idx="1"/>
          </p:nvPr>
        </p:nvSpPr>
        <p:spPr/>
        <p:txBody>
          <a:bodyPr/>
          <a:lstStyle/>
          <a:p>
            <a:endParaRPr lang="fr-CH" dirty="0"/>
          </a:p>
        </p:txBody>
      </p:sp>
      <p:sp>
        <p:nvSpPr>
          <p:cNvPr id="4" name="Espace réservé de la date 3"/>
          <p:cNvSpPr>
            <a:spLocks noGrp="1"/>
          </p:cNvSpPr>
          <p:nvPr>
            <p:ph type="dt" sz="quarter" idx="10"/>
          </p:nvPr>
        </p:nvSpPr>
        <p:spPr/>
        <p:txBody>
          <a:bodyPr/>
          <a:lstStyle/>
          <a:p>
            <a:pPr>
              <a:defRPr/>
            </a:pPr>
            <a:r>
              <a:rPr lang="fr-FR" smtClean="0"/>
              <a:t>Office de l'urbanisme</a:t>
            </a:r>
            <a:endParaRPr lang="de-DE"/>
          </a:p>
        </p:txBody>
      </p:sp>
      <p:sp>
        <p:nvSpPr>
          <p:cNvPr id="5" name="Espace réservé du pied de page 4"/>
          <p:cNvSpPr>
            <a:spLocks noGrp="1"/>
          </p:cNvSpPr>
          <p:nvPr>
            <p:ph type="ftr" sz="quarter" idx="11"/>
          </p:nvPr>
        </p:nvSpPr>
        <p:spPr/>
        <p:txBody>
          <a:bodyPr/>
          <a:lstStyle/>
          <a:p>
            <a:pPr>
              <a:defRPr/>
            </a:pPr>
            <a:r>
              <a:rPr lang="fr-CH" smtClean="0"/>
              <a:t>Département de l'aménagement, du logement et de l'énergie</a:t>
            </a:r>
            <a:endParaRPr lang="en-US"/>
          </a:p>
        </p:txBody>
      </p:sp>
      <p:pic>
        <p:nvPicPr>
          <p:cNvPr id="49154" name="Picture 2" descr="C:\Users\josselinf\Pictures\Atelier Palett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667" b="12379"/>
          <a:stretch/>
        </p:blipFill>
        <p:spPr bwMode="auto">
          <a:xfrm>
            <a:off x="0" y="1"/>
            <a:ext cx="9144000" cy="5870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4411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9"/>
          <p:cNvSpPr>
            <a:spLocks noGrp="1" noChangeArrowheads="1"/>
          </p:cNvSpPr>
          <p:nvPr>
            <p:ph type="dt"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solidFill>
                  <a:schemeClr val="bg1"/>
                </a:solidFill>
              </a:rPr>
              <a:t>Office de l'urbanisme</a:t>
            </a:r>
            <a:endParaRPr lang="de-DE">
              <a:solidFill>
                <a:schemeClr val="bg1"/>
              </a:solidFill>
            </a:endParaRPr>
          </a:p>
        </p:txBody>
      </p:sp>
      <p:sp>
        <p:nvSpPr>
          <p:cNvPr id="3075" name="Rectangle 20"/>
          <p:cNvSpPr>
            <a:spLocks noGrp="1" noChangeArrowheads="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CH">
                <a:solidFill>
                  <a:schemeClr val="bg1"/>
                </a:solidFill>
              </a:rPr>
              <a:t>Département de l'aménagement, du logement et de l'énergie</a:t>
            </a:r>
            <a:endParaRPr lang="en-US">
              <a:solidFill>
                <a:schemeClr val="bg1"/>
              </a:solidFill>
            </a:endParaRPr>
          </a:p>
        </p:txBody>
      </p:sp>
      <p:sp>
        <p:nvSpPr>
          <p:cNvPr id="3076" name="Rectangle 2"/>
          <p:cNvSpPr>
            <a:spLocks noGrp="1" noChangeArrowheads="1"/>
          </p:cNvSpPr>
          <p:nvPr>
            <p:ph type="ctrTitle"/>
          </p:nvPr>
        </p:nvSpPr>
        <p:spPr>
          <a:xfrm>
            <a:off x="296883" y="2130425"/>
            <a:ext cx="8645235" cy="1470025"/>
          </a:xfrm>
        </p:spPr>
        <p:txBody>
          <a:bodyPr/>
          <a:lstStyle/>
          <a:p>
            <a:pPr algn="ctr" eaLnBrk="1" hangingPunct="1"/>
            <a:r>
              <a:rPr lang="fr-FR" sz="4000" dirty="0" smtClean="0"/>
              <a:t>Merci </a:t>
            </a:r>
            <a:r>
              <a:rPr lang="fr-FR" sz="4000" dirty="0" smtClean="0"/>
              <a:t>de votre attention </a:t>
            </a:r>
            <a:r>
              <a:rPr lang="fr-FR" sz="4000" dirty="0" smtClean="0"/>
              <a:t>!</a:t>
            </a:r>
          </a:p>
        </p:txBody>
      </p:sp>
    </p:spTree>
    <p:extLst>
      <p:ext uri="{BB962C8B-B14F-4D97-AF65-F5344CB8AC3E}">
        <p14:creationId xmlns:p14="http://schemas.microsoft.com/office/powerpoint/2010/main" val="1335156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9"/>
          <p:cNvSpPr>
            <a:spLocks noGrp="1" noChangeArrowheads="1"/>
          </p:cNvSpPr>
          <p:nvPr>
            <p:ph type="dt"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solidFill>
                  <a:schemeClr val="bg1"/>
                </a:solidFill>
              </a:rPr>
              <a:t>Office de l'urbanisme</a:t>
            </a:r>
            <a:endParaRPr lang="de-DE">
              <a:solidFill>
                <a:schemeClr val="bg1"/>
              </a:solidFill>
            </a:endParaRPr>
          </a:p>
        </p:txBody>
      </p:sp>
      <p:sp>
        <p:nvSpPr>
          <p:cNvPr id="3075" name="Rectangle 20"/>
          <p:cNvSpPr>
            <a:spLocks noGrp="1" noChangeArrowheads="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CH">
                <a:solidFill>
                  <a:schemeClr val="bg1"/>
                </a:solidFill>
              </a:rPr>
              <a:t>Département de l'aménagement, du logement et de l'énergie</a:t>
            </a:r>
            <a:endParaRPr lang="en-US">
              <a:solidFill>
                <a:schemeClr val="bg1"/>
              </a:solidFill>
            </a:endParaRPr>
          </a:p>
        </p:txBody>
      </p:sp>
      <p:sp>
        <p:nvSpPr>
          <p:cNvPr id="3076" name="Rectangle 2"/>
          <p:cNvSpPr>
            <a:spLocks noGrp="1" noChangeArrowheads="1"/>
          </p:cNvSpPr>
          <p:nvPr>
            <p:ph type="ctrTitle"/>
          </p:nvPr>
        </p:nvSpPr>
        <p:spPr>
          <a:xfrm>
            <a:off x="390612" y="2130425"/>
            <a:ext cx="8424910" cy="1470025"/>
          </a:xfrm>
        </p:spPr>
        <p:txBody>
          <a:bodyPr/>
          <a:lstStyle/>
          <a:p>
            <a:pPr algn="ctr" eaLnBrk="1" hangingPunct="1"/>
            <a:r>
              <a:rPr lang="fr-FR" sz="4000" dirty="0" smtClean="0"/>
              <a:t>Les objectifs de la concertation</a:t>
            </a:r>
          </a:p>
        </p:txBody>
      </p:sp>
    </p:spTree>
    <p:extLst>
      <p:ext uri="{BB962C8B-B14F-4D97-AF65-F5344CB8AC3E}">
        <p14:creationId xmlns:p14="http://schemas.microsoft.com/office/powerpoint/2010/main" val="765907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e la date 3"/>
          <p:cNvSpPr>
            <a:spLocks noGrp="1"/>
          </p:cNvSpPr>
          <p:nvPr>
            <p:ph type="dt"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solidFill>
                  <a:schemeClr val="bg1"/>
                </a:solidFill>
              </a:rPr>
              <a:t>Office de l'urbanisme</a:t>
            </a:r>
            <a:endParaRPr lang="de-DE">
              <a:solidFill>
                <a:schemeClr val="bg1"/>
              </a:solidFill>
            </a:endParaRPr>
          </a:p>
        </p:txBody>
      </p:sp>
      <p:sp>
        <p:nvSpPr>
          <p:cNvPr id="4099" name="Espace réservé du pied de page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CH">
                <a:solidFill>
                  <a:schemeClr val="bg1"/>
                </a:solidFill>
              </a:rPr>
              <a:t>Département de l'aménagement, du logement et de l'énergie</a:t>
            </a:r>
            <a:endParaRPr lang="en-US">
              <a:solidFill>
                <a:schemeClr val="bg1"/>
              </a:solidFill>
            </a:endParaRPr>
          </a:p>
        </p:txBody>
      </p:sp>
      <p:sp>
        <p:nvSpPr>
          <p:cNvPr id="4100" name="Rectangle 2"/>
          <p:cNvSpPr>
            <a:spLocks noGrp="1" noChangeArrowheads="1"/>
          </p:cNvSpPr>
          <p:nvPr>
            <p:ph type="title"/>
          </p:nvPr>
        </p:nvSpPr>
        <p:spPr/>
        <p:txBody>
          <a:bodyPr/>
          <a:lstStyle/>
          <a:p>
            <a:r>
              <a:rPr lang="fr-CH" dirty="0" smtClean="0"/>
              <a:t>Les objectifs de la concertation</a:t>
            </a:r>
            <a:endParaRPr lang="fr-FR" dirty="0" smtClean="0"/>
          </a:p>
        </p:txBody>
      </p:sp>
      <p:sp>
        <p:nvSpPr>
          <p:cNvPr id="4101" name="Rectangle 3"/>
          <p:cNvSpPr>
            <a:spLocks noGrp="1" noChangeArrowheads="1"/>
          </p:cNvSpPr>
          <p:nvPr>
            <p:ph type="body" idx="1"/>
          </p:nvPr>
        </p:nvSpPr>
        <p:spPr/>
        <p:txBody>
          <a:bodyPr/>
          <a:lstStyle/>
          <a:p>
            <a:pPr marL="0" indent="0">
              <a:buNone/>
            </a:pPr>
            <a:r>
              <a:rPr lang="fr-CH" dirty="0" smtClean="0"/>
              <a:t>Des objectifs de nature différente</a:t>
            </a:r>
          </a:p>
          <a:p>
            <a:r>
              <a:rPr lang="fr-CH" dirty="0" smtClean="0"/>
              <a:t>Des objectifs généraux pour le développement de la concertation dans les projets urbains</a:t>
            </a:r>
          </a:p>
          <a:p>
            <a:r>
              <a:rPr lang="fr-CH" dirty="0" smtClean="0"/>
              <a:t>Des objectifs spécifiques pour la concertation dans chaque projet urbain</a:t>
            </a:r>
            <a:endParaRPr lang="fr-CH" dirty="0"/>
          </a:p>
        </p:txBody>
      </p:sp>
    </p:spTree>
    <p:extLst>
      <p:ext uri="{BB962C8B-B14F-4D97-AF65-F5344CB8AC3E}">
        <p14:creationId xmlns:p14="http://schemas.microsoft.com/office/powerpoint/2010/main" val="1434995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e la date 3"/>
          <p:cNvSpPr>
            <a:spLocks noGrp="1"/>
          </p:cNvSpPr>
          <p:nvPr>
            <p:ph type="dt"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solidFill>
                  <a:schemeClr val="bg1"/>
                </a:solidFill>
              </a:rPr>
              <a:t>Office de l'urbanisme</a:t>
            </a:r>
            <a:endParaRPr lang="de-DE">
              <a:solidFill>
                <a:schemeClr val="bg1"/>
              </a:solidFill>
            </a:endParaRPr>
          </a:p>
        </p:txBody>
      </p:sp>
      <p:sp>
        <p:nvSpPr>
          <p:cNvPr id="4099" name="Espace réservé du pied de page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CH">
                <a:solidFill>
                  <a:schemeClr val="bg1"/>
                </a:solidFill>
              </a:rPr>
              <a:t>Département de l'aménagement, du logement et de l'énergie</a:t>
            </a:r>
            <a:endParaRPr lang="en-US">
              <a:solidFill>
                <a:schemeClr val="bg1"/>
              </a:solidFill>
            </a:endParaRPr>
          </a:p>
        </p:txBody>
      </p:sp>
      <p:sp>
        <p:nvSpPr>
          <p:cNvPr id="4100" name="Rectangle 2"/>
          <p:cNvSpPr>
            <a:spLocks noGrp="1" noChangeArrowheads="1"/>
          </p:cNvSpPr>
          <p:nvPr>
            <p:ph type="title"/>
          </p:nvPr>
        </p:nvSpPr>
        <p:spPr/>
        <p:txBody>
          <a:bodyPr/>
          <a:lstStyle/>
          <a:p>
            <a:r>
              <a:rPr lang="fr-CH" dirty="0" smtClean="0"/>
              <a:t>Objectifs </a:t>
            </a:r>
            <a:r>
              <a:rPr lang="fr-CH" dirty="0" smtClean="0"/>
              <a:t>généraux du département</a:t>
            </a:r>
            <a:endParaRPr lang="fr-FR" dirty="0" smtClean="0"/>
          </a:p>
        </p:txBody>
      </p:sp>
      <p:sp>
        <p:nvSpPr>
          <p:cNvPr id="4101" name="Rectangle 3"/>
          <p:cNvSpPr>
            <a:spLocks noGrp="1" noChangeArrowheads="1"/>
          </p:cNvSpPr>
          <p:nvPr>
            <p:ph type="body" idx="1"/>
          </p:nvPr>
        </p:nvSpPr>
        <p:spPr/>
        <p:txBody>
          <a:bodyPr/>
          <a:lstStyle/>
          <a:p>
            <a:r>
              <a:rPr lang="fr-CH" dirty="0" smtClean="0"/>
              <a:t>Favoriser </a:t>
            </a:r>
            <a:r>
              <a:rPr lang="fr-CH" dirty="0"/>
              <a:t>la construction de logement </a:t>
            </a:r>
          </a:p>
          <a:p>
            <a:r>
              <a:rPr lang="fr-CH" dirty="0" smtClean="0"/>
              <a:t>Permettre aux genevoises et genevois de prendre part au développement du territoire cantonal</a:t>
            </a:r>
          </a:p>
          <a:p>
            <a:r>
              <a:rPr lang="fr-CH" dirty="0" smtClean="0"/>
              <a:t>Augmenter </a:t>
            </a:r>
            <a:r>
              <a:rPr lang="fr-CH" dirty="0"/>
              <a:t>la qualité des projets par l'établissement d'un dialogue structuré, sincère et </a:t>
            </a:r>
            <a:r>
              <a:rPr lang="fr-CH" dirty="0" smtClean="0"/>
              <a:t>constructif</a:t>
            </a:r>
            <a:endParaRPr lang="fr-CH" dirty="0"/>
          </a:p>
        </p:txBody>
      </p:sp>
    </p:spTree>
    <p:extLst>
      <p:ext uri="{BB962C8B-B14F-4D97-AF65-F5344CB8AC3E}">
        <p14:creationId xmlns:p14="http://schemas.microsoft.com/office/powerpoint/2010/main" val="3550129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e la date 3"/>
          <p:cNvSpPr>
            <a:spLocks noGrp="1"/>
          </p:cNvSpPr>
          <p:nvPr>
            <p:ph type="dt"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solidFill>
                  <a:schemeClr val="bg1"/>
                </a:solidFill>
              </a:rPr>
              <a:t>Office de l'urbanisme</a:t>
            </a:r>
            <a:endParaRPr lang="de-DE">
              <a:solidFill>
                <a:schemeClr val="bg1"/>
              </a:solidFill>
            </a:endParaRPr>
          </a:p>
        </p:txBody>
      </p:sp>
      <p:sp>
        <p:nvSpPr>
          <p:cNvPr id="4099" name="Espace réservé du pied de page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CH">
                <a:solidFill>
                  <a:schemeClr val="bg1"/>
                </a:solidFill>
              </a:rPr>
              <a:t>Département de l'aménagement, du logement et de l'énergie</a:t>
            </a:r>
            <a:endParaRPr lang="en-US">
              <a:solidFill>
                <a:schemeClr val="bg1"/>
              </a:solidFill>
            </a:endParaRPr>
          </a:p>
        </p:txBody>
      </p:sp>
      <p:sp>
        <p:nvSpPr>
          <p:cNvPr id="4100" name="Rectangle 2"/>
          <p:cNvSpPr>
            <a:spLocks noGrp="1" noChangeArrowheads="1"/>
          </p:cNvSpPr>
          <p:nvPr>
            <p:ph type="title"/>
          </p:nvPr>
        </p:nvSpPr>
        <p:spPr/>
        <p:txBody>
          <a:bodyPr/>
          <a:lstStyle/>
          <a:p>
            <a:r>
              <a:rPr lang="fr-CH" dirty="0" smtClean="0"/>
              <a:t>Objectifs </a:t>
            </a:r>
            <a:r>
              <a:rPr lang="fr-CH" dirty="0" smtClean="0"/>
              <a:t>spécifiques pour chaque projet</a:t>
            </a:r>
            <a:endParaRPr lang="fr-FR" dirty="0" smtClean="0"/>
          </a:p>
        </p:txBody>
      </p:sp>
      <p:sp>
        <p:nvSpPr>
          <p:cNvPr id="4101" name="Rectangle 3"/>
          <p:cNvSpPr>
            <a:spLocks noGrp="1" noChangeArrowheads="1"/>
          </p:cNvSpPr>
          <p:nvPr>
            <p:ph type="body" idx="1"/>
          </p:nvPr>
        </p:nvSpPr>
        <p:spPr>
          <a:xfrm>
            <a:off x="457200" y="1349121"/>
            <a:ext cx="8229600" cy="4033838"/>
          </a:xfrm>
        </p:spPr>
        <p:txBody>
          <a:bodyPr/>
          <a:lstStyle/>
          <a:p>
            <a:r>
              <a:rPr lang="fr-CH" sz="2000" dirty="0" smtClean="0"/>
              <a:t>Mettre à disposition de tous les acteurs concernés les informations sur le développement du futur quartier</a:t>
            </a:r>
          </a:p>
          <a:p>
            <a:r>
              <a:rPr lang="fr-CH" sz="2000" dirty="0" smtClean="0"/>
              <a:t>Contextualiser chaque projet dans son territoire (projet </a:t>
            </a:r>
            <a:r>
              <a:rPr lang="fr-CH" sz="2000" i="1" dirty="0" smtClean="0"/>
              <a:t>ad hoc</a:t>
            </a:r>
            <a:r>
              <a:rPr lang="fr-CH" sz="2000" dirty="0" smtClean="0"/>
              <a:t>)</a:t>
            </a:r>
          </a:p>
          <a:p>
            <a:r>
              <a:rPr lang="fr-CH" sz="2000" dirty="0" smtClean="0"/>
              <a:t>Intégrer les usages du territoire et les besoins des habitants actuels et futurs dans l'élaboration du projet de quartier</a:t>
            </a:r>
          </a:p>
          <a:p>
            <a:r>
              <a:rPr lang="fr-CH" sz="2000" dirty="0" smtClean="0"/>
              <a:t>Favoriser l'opérationnalité du projet et prévoir la phase de transformation du quartier</a:t>
            </a:r>
          </a:p>
          <a:p>
            <a:r>
              <a:rPr lang="fr-CH" sz="2000" dirty="0" smtClean="0"/>
              <a:t>Faire ressortir les points de résistance, travailler à les lever avant recours</a:t>
            </a:r>
          </a:p>
          <a:p>
            <a:r>
              <a:rPr lang="fr-CH" sz="2000" dirty="0" smtClean="0"/>
              <a:t>In fine, augmenter la qualité de vie des habitants et des voisins du futur quartier (résultat)</a:t>
            </a:r>
          </a:p>
          <a:p>
            <a:endParaRPr lang="fr-CH" sz="2000" dirty="0" smtClean="0"/>
          </a:p>
          <a:p>
            <a:pPr marL="0" indent="0" eaLnBrk="1" hangingPunct="1">
              <a:buNone/>
            </a:pPr>
            <a:endParaRPr lang="fr-FR" sz="1800" dirty="0" smtClean="0"/>
          </a:p>
        </p:txBody>
      </p:sp>
    </p:spTree>
    <p:extLst>
      <p:ext uri="{BB962C8B-B14F-4D97-AF65-F5344CB8AC3E}">
        <p14:creationId xmlns:p14="http://schemas.microsoft.com/office/powerpoint/2010/main" val="1399803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9"/>
          <p:cNvSpPr>
            <a:spLocks noGrp="1" noChangeArrowheads="1"/>
          </p:cNvSpPr>
          <p:nvPr>
            <p:ph type="dt"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solidFill>
                  <a:schemeClr val="bg1"/>
                </a:solidFill>
              </a:rPr>
              <a:t>Office de l'urbanisme</a:t>
            </a:r>
            <a:endParaRPr lang="de-DE">
              <a:solidFill>
                <a:schemeClr val="bg1"/>
              </a:solidFill>
            </a:endParaRPr>
          </a:p>
        </p:txBody>
      </p:sp>
      <p:sp>
        <p:nvSpPr>
          <p:cNvPr id="3075" name="Rectangle 20"/>
          <p:cNvSpPr>
            <a:spLocks noGrp="1" noChangeArrowheads="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CH">
                <a:solidFill>
                  <a:schemeClr val="bg1"/>
                </a:solidFill>
              </a:rPr>
              <a:t>Département de l'aménagement, du logement et de l'énergie</a:t>
            </a:r>
            <a:endParaRPr lang="en-US">
              <a:solidFill>
                <a:schemeClr val="bg1"/>
              </a:solidFill>
            </a:endParaRPr>
          </a:p>
        </p:txBody>
      </p:sp>
      <p:sp>
        <p:nvSpPr>
          <p:cNvPr id="3076" name="Rectangle 2"/>
          <p:cNvSpPr>
            <a:spLocks noGrp="1" noChangeArrowheads="1"/>
          </p:cNvSpPr>
          <p:nvPr>
            <p:ph type="ctrTitle"/>
          </p:nvPr>
        </p:nvSpPr>
        <p:spPr>
          <a:xfrm>
            <a:off x="390612" y="2130425"/>
            <a:ext cx="8424910" cy="1470025"/>
          </a:xfrm>
        </p:spPr>
        <p:txBody>
          <a:bodyPr/>
          <a:lstStyle/>
          <a:p>
            <a:pPr algn="ctr" eaLnBrk="1" hangingPunct="1"/>
            <a:r>
              <a:rPr lang="fr-FR" sz="4000" dirty="0" smtClean="0"/>
              <a:t>Acteurs du projet et de la concertation</a:t>
            </a:r>
          </a:p>
        </p:txBody>
      </p:sp>
    </p:spTree>
    <p:extLst>
      <p:ext uri="{BB962C8B-B14F-4D97-AF65-F5344CB8AC3E}">
        <p14:creationId xmlns:p14="http://schemas.microsoft.com/office/powerpoint/2010/main" val="553941122"/>
      </p:ext>
    </p:extLst>
  </p:cSld>
  <p:clrMapOvr>
    <a:masterClrMapping/>
  </p:clrMapOvr>
  <p:timing>
    <p:tnLst>
      <p:par>
        <p:cTn id="1" dur="indefinite" restart="never" nodeType="tmRoot"/>
      </p:par>
    </p:tnLst>
  </p:timing>
</p:sld>
</file>

<file path=ppt/theme/theme1.xml><?xml version="1.0" encoding="utf-8"?>
<a:theme xmlns:a="http://schemas.openxmlformats.org/drawingml/2006/main" name="Présentation_DALE_OU">
  <a:themeElements>
    <a:clrScheme name="PresentationEta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Eta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Eta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Eta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Eta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Eta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Eta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Eta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Eta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Eta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Eta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Eta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Eta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Eta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Présentation_DALE_OU</Template>
  <TotalTime>39620</TotalTime>
  <Words>2163</Words>
  <Application>Microsoft Office PowerPoint</Application>
  <PresentationFormat>Affichage à l'écran (4:3)</PresentationFormat>
  <Paragraphs>341</Paragraphs>
  <Slides>43</Slides>
  <Notes>12</Notes>
  <HiddenSlides>0</HiddenSlides>
  <MMClips>0</MMClips>
  <ScaleCrop>false</ScaleCrop>
  <HeadingPairs>
    <vt:vector size="4" baseType="variant">
      <vt:variant>
        <vt:lpstr>Thème</vt:lpstr>
      </vt:variant>
      <vt:variant>
        <vt:i4>1</vt:i4>
      </vt:variant>
      <vt:variant>
        <vt:lpstr>Titres des diapositives</vt:lpstr>
      </vt:variant>
      <vt:variant>
        <vt:i4>43</vt:i4>
      </vt:variant>
    </vt:vector>
  </HeadingPairs>
  <TitlesOfParts>
    <vt:vector size="44" baseType="lpstr">
      <vt:lpstr>Présentation_DALE_OU</vt:lpstr>
      <vt:lpstr>Concertation pour l'élaboration des PLQ</vt:lpstr>
      <vt:lpstr>Les obligations légales</vt:lpstr>
      <vt:lpstr>Les bases légales</vt:lpstr>
      <vt:lpstr>Les bases légales renforcées : LGZD</vt:lpstr>
      <vt:lpstr>Les objectifs de la concertation</vt:lpstr>
      <vt:lpstr>Les objectifs de la concertation</vt:lpstr>
      <vt:lpstr>Objectifs généraux du département</vt:lpstr>
      <vt:lpstr>Objectifs spécifiques pour chaque projet</vt:lpstr>
      <vt:lpstr>Acteurs du projet et de la concertation</vt:lpstr>
      <vt:lpstr>Les publics du processus de concertation art. 5A LGZD</vt:lpstr>
      <vt:lpstr>Les acteurs du projet et de la concertation</vt:lpstr>
      <vt:lpstr>Présentation PowerPoint</vt:lpstr>
      <vt:lpstr>Le cadre défini dans la nouvelle pratique</vt:lpstr>
      <vt:lpstr>Vocabulaire partagé</vt:lpstr>
      <vt:lpstr>Vocabulaire stabilisé</vt:lpstr>
      <vt:lpstr>Phases de développement du projet</vt:lpstr>
      <vt:lpstr>Le temps de la concertation</vt:lpstr>
      <vt:lpstr>Elaboration du projet urbain et concertation</vt:lpstr>
      <vt:lpstr>Un processus en 3 phases…  à contextualiser</vt:lpstr>
      <vt:lpstr>En résumé</vt:lpstr>
      <vt:lpstr>La mise en application pour les nouveaux projets</vt:lpstr>
      <vt:lpstr>Transformer une "contrainte"…</vt:lpstr>
      <vt:lpstr>Le processus de concertation</vt:lpstr>
      <vt:lpstr>Le processus de concertation </vt:lpstr>
      <vt:lpstr>Phases internes et externes</vt:lpstr>
      <vt:lpstr>Phase d'opportunité</vt:lpstr>
      <vt:lpstr>Le plan de concertation</vt:lpstr>
      <vt:lpstr>Une adaptation à chaque projet</vt:lpstr>
      <vt:lpstr>Préalable à la mise en œuvre de la concertation</vt:lpstr>
      <vt:lpstr>Un processus en 3 phases</vt:lpstr>
      <vt:lpstr>1. Ouvrir le dialogue </vt:lpstr>
      <vt:lpstr>2. Associer à l'élaboration du projet</vt:lpstr>
      <vt:lpstr>2. Associer à l'élaboration du projet</vt:lpstr>
      <vt:lpstr>3. Restituer : la fin d'un cycle</vt:lpstr>
      <vt:lpstr>Les "livrables" de la concertation</vt:lpstr>
      <vt:lpstr>Un processus à consolider</vt:lpstr>
      <vt:lpstr>Travaux et démarches en cours</vt:lpstr>
      <vt:lpstr>Concertation dans les projets : concrètement</vt:lpstr>
      <vt:lpstr>Les interlocuteurs du propriétaire</vt:lpstr>
      <vt:lpstr>Illustration de séances</vt:lpstr>
      <vt:lpstr>Illustration de séances</vt:lpstr>
      <vt:lpstr>Présentation PowerPoint</vt:lpstr>
      <vt:lpstr>Merci de votre attention !</vt:lpstr>
    </vt:vector>
  </TitlesOfParts>
  <Company>Etat de Genève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Josselin Frederic (DALE)</dc:creator>
  <cp:lastModifiedBy>Josselin Frederic (DALE)</cp:lastModifiedBy>
  <cp:revision>220</cp:revision>
  <cp:lastPrinted>2015-03-31T10:57:59Z</cp:lastPrinted>
  <dcterms:created xsi:type="dcterms:W3CDTF">2015-03-12T08:27:56Z</dcterms:created>
  <dcterms:modified xsi:type="dcterms:W3CDTF">2015-11-26T13:29:32Z</dcterms:modified>
</cp:coreProperties>
</file>